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3"/>
    <p:restoredTop sz="94697"/>
  </p:normalViewPr>
  <p:slideViewPr>
    <p:cSldViewPr snapToGrid="0" snapToObjects="1">
      <p:cViewPr>
        <p:scale>
          <a:sx n="99" d="100"/>
          <a:sy n="99" d="100"/>
        </p:scale>
        <p:origin x="816" y="-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Education_in_Italy#cite_note-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42634"/>
            <a:ext cx="7766936" cy="164630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IC </a:t>
            </a:r>
            <a:r>
              <a:rPr lang="en-US" dirty="0" err="1" smtClean="0"/>
              <a:t>Bressanone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Institute for primary and lower secondary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76233"/>
            <a:ext cx="8628606" cy="2260173"/>
          </a:xfrm>
        </p:spPr>
        <p:txBody>
          <a:bodyPr>
            <a:normAutofit/>
          </a:bodyPr>
          <a:lstStyle/>
          <a:p>
            <a:r>
              <a:rPr lang="en-US" dirty="0" smtClean="0"/>
              <a:t>4 kindergartens</a:t>
            </a:r>
          </a:p>
          <a:p>
            <a:r>
              <a:rPr lang="en-US" dirty="0" smtClean="0"/>
              <a:t>4 primary schools (2 with groups of mixed aged students)</a:t>
            </a:r>
          </a:p>
          <a:p>
            <a:r>
              <a:rPr lang="en-US" dirty="0" smtClean="0"/>
              <a:t>1 lower secondary </a:t>
            </a:r>
            <a:r>
              <a:rPr lang="en-US" dirty="0" smtClean="0"/>
              <a:t>school</a:t>
            </a:r>
          </a:p>
          <a:p>
            <a:r>
              <a:rPr lang="en-US" smtClean="0"/>
              <a:t>Presented </a:t>
            </a:r>
            <a:r>
              <a:rPr lang="en-US" dirty="0" smtClean="0"/>
              <a:t>by Dr. </a:t>
            </a:r>
            <a:r>
              <a:rPr lang="en-US" dirty="0" err="1" smtClean="0"/>
              <a:t>Stefania</a:t>
            </a:r>
            <a:r>
              <a:rPr lang="en-US" dirty="0" smtClean="0"/>
              <a:t> </a:t>
            </a:r>
            <a:r>
              <a:rPr lang="en-US" dirty="0" err="1" smtClean="0"/>
              <a:t>Torri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28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Echoes from the press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4" y="1490620"/>
            <a:ext cx="5564127" cy="3456134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18" y="2462482"/>
            <a:ext cx="5677839" cy="395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0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was glad to introduce you our school and I hope you’ll enjoy your stay here.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Let’s start the school visit!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Stefania</a:t>
            </a:r>
            <a:r>
              <a:rPr lang="en-US" dirty="0" smtClean="0"/>
              <a:t> </a:t>
            </a:r>
            <a:r>
              <a:rPr lang="en-US" smtClean="0"/>
              <a:t>Torri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4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Italian education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Education compulsory </a:t>
            </a:r>
            <a:r>
              <a:rPr lang="en-US" dirty="0"/>
              <a:t>from 6 to 16 years of </a:t>
            </a:r>
            <a:r>
              <a:rPr lang="en-US" dirty="0" smtClean="0"/>
              <a:t>age and </a:t>
            </a:r>
            <a:r>
              <a:rPr lang="en-US" dirty="0"/>
              <a:t>divided into five stages: kindergarten (</a:t>
            </a:r>
            <a:r>
              <a:rPr lang="en-US" i="1" dirty="0" err="1"/>
              <a:t>scuola</a:t>
            </a:r>
            <a:r>
              <a:rPr lang="en-US" i="1" dirty="0"/>
              <a:t> </a:t>
            </a:r>
            <a:r>
              <a:rPr lang="en-US" i="1" dirty="0" err="1"/>
              <a:t>dell'infanzia</a:t>
            </a:r>
            <a:r>
              <a:rPr lang="en-US" dirty="0"/>
              <a:t>), primary school (</a:t>
            </a:r>
            <a:r>
              <a:rPr lang="en-US" i="1" dirty="0" err="1"/>
              <a:t>scuola</a:t>
            </a:r>
            <a:r>
              <a:rPr lang="en-US" i="1" dirty="0"/>
              <a:t> </a:t>
            </a:r>
            <a:r>
              <a:rPr lang="en-US" i="1" dirty="0" err="1"/>
              <a:t>primaria</a:t>
            </a:r>
            <a:r>
              <a:rPr lang="en-US" dirty="0"/>
              <a:t> or </a:t>
            </a:r>
            <a:r>
              <a:rPr lang="en-US" i="1" dirty="0" err="1"/>
              <a:t>scuola</a:t>
            </a:r>
            <a:r>
              <a:rPr lang="en-US" i="1" dirty="0"/>
              <a:t> </a:t>
            </a:r>
            <a:r>
              <a:rPr lang="en-US" i="1" dirty="0" err="1"/>
              <a:t>elementare</a:t>
            </a:r>
            <a:r>
              <a:rPr lang="en-US" dirty="0"/>
              <a:t>), </a:t>
            </a:r>
            <a:r>
              <a:rPr lang="en-US" dirty="0" smtClean="0"/>
              <a:t>lower secondary school</a:t>
            </a:r>
            <a:r>
              <a:rPr lang="en-US" dirty="0"/>
              <a:t> (</a:t>
            </a:r>
            <a:r>
              <a:rPr lang="en-US" i="1" dirty="0" err="1"/>
              <a:t>scuola</a:t>
            </a:r>
            <a:r>
              <a:rPr lang="en-US" i="1" dirty="0"/>
              <a:t> </a:t>
            </a:r>
            <a:r>
              <a:rPr lang="en-US" i="1" dirty="0" err="1"/>
              <a:t>secondaria</a:t>
            </a:r>
            <a:r>
              <a:rPr lang="en-US" i="1" dirty="0"/>
              <a:t> di primo </a:t>
            </a:r>
            <a:r>
              <a:rPr lang="en-US" i="1" dirty="0" err="1"/>
              <a:t>grado</a:t>
            </a:r>
            <a:r>
              <a:rPr lang="en-US" dirty="0"/>
              <a:t> or </a:t>
            </a:r>
            <a:r>
              <a:rPr lang="en-US" i="1" dirty="0" err="1"/>
              <a:t>scuola</a:t>
            </a:r>
            <a:r>
              <a:rPr lang="en-US" i="1" dirty="0"/>
              <a:t> media </a:t>
            </a:r>
            <a:r>
              <a:rPr lang="en-US" i="1" dirty="0" err="1"/>
              <a:t>inferiore</a:t>
            </a:r>
            <a:r>
              <a:rPr lang="en-US" dirty="0"/>
              <a:t>), </a:t>
            </a:r>
            <a:r>
              <a:rPr lang="en-US" dirty="0" smtClean="0"/>
              <a:t>upper secondary school</a:t>
            </a:r>
            <a:r>
              <a:rPr lang="en-US" dirty="0"/>
              <a:t> (</a:t>
            </a:r>
            <a:r>
              <a:rPr lang="en-US" i="1" dirty="0" err="1"/>
              <a:t>scuola</a:t>
            </a:r>
            <a:r>
              <a:rPr lang="en-US" i="1" dirty="0"/>
              <a:t> </a:t>
            </a:r>
            <a:r>
              <a:rPr lang="en-US" i="1" dirty="0" err="1"/>
              <a:t>secondaria</a:t>
            </a:r>
            <a:r>
              <a:rPr lang="en-US" i="1" dirty="0"/>
              <a:t> di secondo </a:t>
            </a:r>
            <a:r>
              <a:rPr lang="en-US" i="1" dirty="0" err="1"/>
              <a:t>grado</a:t>
            </a:r>
            <a:r>
              <a:rPr lang="en-US" dirty="0"/>
              <a:t> or </a:t>
            </a:r>
            <a:r>
              <a:rPr lang="en-US" i="1" dirty="0" err="1"/>
              <a:t>scuola</a:t>
            </a:r>
            <a:r>
              <a:rPr lang="en-US" i="1" dirty="0"/>
              <a:t> media </a:t>
            </a:r>
            <a:r>
              <a:rPr lang="en-US" i="1" dirty="0" err="1"/>
              <a:t>superiore</a:t>
            </a:r>
            <a:r>
              <a:rPr lang="en-US" dirty="0"/>
              <a:t>) and university (</a:t>
            </a:r>
            <a:r>
              <a:rPr lang="en-US" i="1" dirty="0" err="1"/>
              <a:t>università</a:t>
            </a:r>
            <a:r>
              <a:rPr lang="en-US" dirty="0" smtClean="0"/>
              <a:t>).</a:t>
            </a:r>
            <a:r>
              <a:rPr lang="en-US" baseline="30000" dirty="0" smtClean="0">
                <a:hlinkClick r:id="rId2"/>
              </a:rPr>
              <a:t>[</a:t>
            </a:r>
            <a:endParaRPr lang="en-US" baseline="30000" dirty="0" smtClean="0"/>
          </a:p>
          <a:p>
            <a:r>
              <a:rPr lang="en-US" dirty="0"/>
              <a:t>Until middle school, the educational curriculum is the same for all </a:t>
            </a:r>
            <a:r>
              <a:rPr lang="en-US" dirty="0" smtClean="0"/>
              <a:t>pupils</a:t>
            </a:r>
          </a:p>
          <a:p>
            <a:r>
              <a:rPr lang="en-US" dirty="0" smtClean="0"/>
              <a:t>After the final exam pupils can choose between professional institutes and high schools. </a:t>
            </a:r>
          </a:p>
          <a:p>
            <a:r>
              <a:rPr lang="en-US" dirty="0"/>
              <a:t>Any type of secondary school that lasts 5 years grants access to the final exam, called </a:t>
            </a:r>
            <a:r>
              <a:rPr lang="en-US" i="1" dirty="0" err="1"/>
              <a:t>esame</a:t>
            </a:r>
            <a:r>
              <a:rPr lang="en-US" i="1" dirty="0"/>
              <a:t> di </a:t>
            </a:r>
            <a:r>
              <a:rPr lang="en-US" i="1" dirty="0" err="1"/>
              <a:t>maturità</a:t>
            </a:r>
            <a:r>
              <a:rPr lang="en-US" dirty="0"/>
              <a:t> or </a:t>
            </a:r>
            <a:r>
              <a:rPr lang="en-US" i="1" dirty="0" err="1"/>
              <a:t>esame</a:t>
            </a:r>
            <a:r>
              <a:rPr lang="en-US" i="1" dirty="0"/>
              <a:t> di </a:t>
            </a:r>
            <a:r>
              <a:rPr lang="en-US" i="1" dirty="0" err="1"/>
              <a:t>stato</a:t>
            </a:r>
            <a:r>
              <a:rPr lang="en-US" dirty="0"/>
              <a:t>; this exam takes place every year between June and July and grants access to university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Inclusion for all children (no schools for children with special needs, from 1977)</a:t>
            </a:r>
          </a:p>
          <a:p>
            <a:r>
              <a:rPr lang="en-US" dirty="0" smtClean="0"/>
              <a:t>Autonomy law, enacted in 2000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6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Tyrol education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Well defined dual system </a:t>
            </a:r>
          </a:p>
          <a:p>
            <a:r>
              <a:rPr lang="en-US" dirty="0" smtClean="0"/>
              <a:t>3 different and separated systems </a:t>
            </a:r>
          </a:p>
          <a:p>
            <a:r>
              <a:rPr lang="en-US" dirty="0" smtClean="0"/>
              <a:t>Multilingualism (The three systems are open to it in a different way: second language for the Italian and German system with native speaker teachers, parity in the use of languages for the </a:t>
            </a:r>
            <a:r>
              <a:rPr lang="en-US" dirty="0" err="1" smtClean="0"/>
              <a:t>Ladin</a:t>
            </a:r>
            <a:r>
              <a:rPr lang="en-US" dirty="0" smtClean="0"/>
              <a:t> system: parts </a:t>
            </a:r>
            <a:r>
              <a:rPr lang="en-US" dirty="0"/>
              <a:t>of subjects are taught in German, other parts in Italian. </a:t>
            </a:r>
            <a:r>
              <a:rPr lang="en-US" dirty="0" err="1"/>
              <a:t>Ladin</a:t>
            </a:r>
            <a:r>
              <a:rPr lang="en-US" dirty="0"/>
              <a:t> is used as a teaching language at all levels to a varying </a:t>
            </a:r>
            <a:r>
              <a:rPr lang="en-US" dirty="0" smtClean="0"/>
              <a:t>extent).  </a:t>
            </a:r>
          </a:p>
          <a:p>
            <a:r>
              <a:rPr lang="en-US" dirty="0" smtClean="0"/>
              <a:t>New concepts both in German and in the Italian system:</a:t>
            </a:r>
          </a:p>
          <a:p>
            <a:r>
              <a:rPr lang="en-US" dirty="0" smtClean="0"/>
              <a:t>A) Multilingualism across the curriculum, CLIL from the second year of the upper secondary school (German system)</a:t>
            </a:r>
          </a:p>
          <a:p>
            <a:r>
              <a:rPr lang="en-US" dirty="0" smtClean="0"/>
              <a:t>B) Introduction of German from the kindergarten onwards, experimental classes with intensive CLIL concept (Italian system)</a:t>
            </a:r>
          </a:p>
        </p:txBody>
      </p:sp>
    </p:spTree>
    <p:extLst>
      <p:ext uri="{BB962C8B-B14F-4D97-AF65-F5344CB8AC3E}">
        <p14:creationId xmlns:p14="http://schemas.microsoft.com/office/powerpoint/2010/main" val="82057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Scuola</a:t>
            </a:r>
            <a:r>
              <a:rPr lang="en-US" dirty="0" smtClean="0"/>
              <a:t> </a:t>
            </a:r>
            <a:r>
              <a:rPr lang="en-US" dirty="0" err="1" smtClean="0"/>
              <a:t>Rosmini’s</a:t>
            </a:r>
            <a:r>
              <a:rPr lang="en-US" dirty="0" smtClean="0"/>
              <a:t> key words</a:t>
            </a:r>
            <a:br>
              <a:rPr lang="en-US" dirty="0" smtClean="0"/>
            </a:br>
            <a:r>
              <a:rPr lang="en-US" dirty="0" smtClean="0"/>
              <a:t>Multilingualism and inclusion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Multilingualism (6 h general German and 3 h in Arts and Crafts and in History, Geography and Science, 2h general English, 1h ICT in English)</a:t>
            </a:r>
          </a:p>
          <a:p>
            <a:r>
              <a:rPr lang="en-US" dirty="0" smtClean="0"/>
              <a:t>Inclusion (special aid teachers and special aid educational assistants)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2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learning where pupil are stimulated to discover and be at the </a:t>
            </a:r>
            <a:r>
              <a:rPr lang="en-US" dirty="0" err="1" smtClean="0"/>
              <a:t>centre</a:t>
            </a:r>
            <a:r>
              <a:rPr lang="en-US" dirty="0" smtClean="0"/>
              <a:t> of their learning process  (through special projects or concepts)</a:t>
            </a:r>
          </a:p>
          <a:p>
            <a:r>
              <a:rPr lang="en-US" dirty="0" smtClean="0"/>
              <a:t>Free working (Montessori)</a:t>
            </a:r>
          </a:p>
          <a:p>
            <a:r>
              <a:rPr lang="en-US" dirty="0" smtClean="0"/>
              <a:t>Cooperative learning</a:t>
            </a:r>
          </a:p>
          <a:p>
            <a:r>
              <a:rPr lang="en-US" dirty="0" smtClean="0"/>
              <a:t>Using the school spaces for individual support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441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school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Cooperation with local institutions:</a:t>
            </a:r>
          </a:p>
          <a:p>
            <a:r>
              <a:rPr lang="en-US" dirty="0" err="1" smtClean="0"/>
              <a:t>Istituto</a:t>
            </a:r>
            <a:r>
              <a:rPr lang="en-US" dirty="0" smtClean="0"/>
              <a:t> musicale </a:t>
            </a:r>
            <a:r>
              <a:rPr lang="en-US" dirty="0"/>
              <a:t>V</a:t>
            </a:r>
            <a:r>
              <a:rPr lang="en-US" dirty="0" smtClean="0"/>
              <a:t>ivaldi (Musical Paths)</a:t>
            </a:r>
          </a:p>
          <a:p>
            <a:r>
              <a:rPr lang="en-US" dirty="0" smtClean="0"/>
              <a:t>Swimming courses at the </a:t>
            </a:r>
            <a:r>
              <a:rPr lang="en-US" dirty="0" err="1" smtClean="0"/>
              <a:t>Acquarena</a:t>
            </a:r>
            <a:endParaRPr lang="en-US" dirty="0" smtClean="0"/>
          </a:p>
          <a:p>
            <a:r>
              <a:rPr lang="en-US" dirty="0" smtClean="0"/>
              <a:t>Coro </a:t>
            </a:r>
            <a:r>
              <a:rPr lang="en-US" dirty="0" err="1" smtClean="0"/>
              <a:t>Liberarmonia</a:t>
            </a:r>
            <a:endParaRPr lang="en-US" dirty="0" smtClean="0"/>
          </a:p>
          <a:p>
            <a:r>
              <a:rPr lang="en-US" dirty="0" smtClean="0"/>
              <a:t>Archeological Centre </a:t>
            </a:r>
          </a:p>
          <a:p>
            <a:r>
              <a:rPr lang="en-US" dirty="0" smtClean="0"/>
              <a:t>School exchange with local German schools</a:t>
            </a:r>
          </a:p>
          <a:p>
            <a:r>
              <a:rPr lang="en-US" dirty="0" smtClean="0"/>
              <a:t>Trainees from our university and from the University of Regensburg, Germany  (Institute of Primary Education)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41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       History lab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making Greek masks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60" y="1195603"/>
            <a:ext cx="3307916" cy="44105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195603"/>
            <a:ext cx="3279931" cy="437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59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Archeological route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501" y="2173574"/>
            <a:ext cx="4949825" cy="3103953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27" y="2068642"/>
            <a:ext cx="3861841" cy="51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63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prehistory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48" y="2334098"/>
            <a:ext cx="2911077" cy="388143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01" y="2522714"/>
            <a:ext cx="4923761" cy="369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551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Sfaccettatura</Template>
  <TotalTime>147</TotalTime>
  <Words>359</Words>
  <Application>Microsoft Macintosh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  IC Bressanone  Institute for primary and lower secondary education</vt:lpstr>
      <vt:lpstr>Italian education system</vt:lpstr>
      <vt:lpstr>South Tyrol education system</vt:lpstr>
      <vt:lpstr>Scuola Rosmini’s key words Multilingualism and inclusion</vt:lpstr>
      <vt:lpstr>Learning approaches</vt:lpstr>
      <vt:lpstr>Some school projects</vt:lpstr>
      <vt:lpstr>                         History lab                              making Greek masks</vt:lpstr>
      <vt:lpstr>Archeological route</vt:lpstr>
      <vt:lpstr>Living prehistory</vt:lpstr>
      <vt:lpstr>Echoes from the press</vt:lpstr>
      <vt:lpstr>Thank you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 Bressanone  Comprehensive School Bressanone</dc:title>
  <dc:creator>Microsoft Office User</dc:creator>
  <cp:lastModifiedBy>Microsoft Office User</cp:lastModifiedBy>
  <cp:revision>19</cp:revision>
  <dcterms:created xsi:type="dcterms:W3CDTF">2017-05-04T21:15:19Z</dcterms:created>
  <dcterms:modified xsi:type="dcterms:W3CDTF">2017-06-11T17:00:21Z</dcterms:modified>
</cp:coreProperties>
</file>