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95" r:id="rId3"/>
    <p:sldId id="257" r:id="rId4"/>
    <p:sldId id="277" r:id="rId5"/>
    <p:sldId id="281" r:id="rId6"/>
    <p:sldId id="294" r:id="rId7"/>
    <p:sldId id="274" r:id="rId8"/>
    <p:sldId id="285" r:id="rId9"/>
    <p:sldId id="286" r:id="rId10"/>
    <p:sldId id="287" r:id="rId11"/>
    <p:sldId id="288" r:id="rId12"/>
    <p:sldId id="289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26BD3-83B6-409A-AD24-DAC67234DBD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C35895C-3672-4CD7-9523-3C676027CE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Ανάλυση κειμένου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στα πλαίσια του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κειμενικού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είδους και των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πολυγραμματισμών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2876FB00-8E8C-4A48-A1B6-F35C29E34467}" type="parTrans" cxnId="{078801EE-9909-4303-9232-FF5CD92399BF}">
      <dgm:prSet/>
      <dgm:spPr/>
    </dgm:pt>
    <dgm:pt modelId="{9296E8BD-2832-4785-899B-DF568EBAFA23}" type="sibTrans" cxnId="{078801EE-9909-4303-9232-FF5CD92399BF}">
      <dgm:prSet/>
      <dgm:spPr/>
    </dgm:pt>
    <dgm:pt modelId="{F308DFB9-BFDB-4DE7-838F-A771D99359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κείμενο: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Λεξικογραμματική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Σημειωτικοί τρόποι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Ύφος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21836E1E-758D-44CD-96AE-C50818AC6432}" type="parTrans" cxnId="{492AAE77-EDEA-480E-80E3-40F041228FA6}">
      <dgm:prSet/>
      <dgm:spPr/>
    </dgm:pt>
    <dgm:pt modelId="{930B1A3C-6974-452F-A863-17FCE211C974}" type="sibTrans" cxnId="{492AAE77-EDEA-480E-80E3-40F041228FA6}">
      <dgm:prSet/>
      <dgm:spPr/>
    </dgm:pt>
    <dgm:pt modelId="{91009B10-3CEF-43CA-A48F-CB4ECF46A0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κοινωνική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διαδικασία: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Περίσταση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επικοινωνίας,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νόρμες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1B5DCBCC-61EA-4E1B-8D3B-A2B573F8A0D4}" type="parTrans" cxnId="{B80DA6BD-006F-4042-8043-2D291F183B37}">
      <dgm:prSet/>
      <dgm:spPr/>
    </dgm:pt>
    <dgm:pt modelId="{BC0F0122-90C9-4127-91B7-E76FE104FBEE}" type="sibTrans" cxnId="{B80DA6BD-006F-4042-8043-2D291F183B37}">
      <dgm:prSet/>
      <dgm:spPr/>
    </dgm:pt>
    <dgm:pt modelId="{D3BF88E7-5FA5-495F-BA2A-DCF7803E68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κοινωνική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πρακτική: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Ευρύτερες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κοινωνικές αξίες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EBE152F8-008C-4DF5-8B10-5016D59C698C}" type="parTrans" cxnId="{C833E34C-0E82-4E16-922F-84EE9D3D9AFC}">
      <dgm:prSet/>
      <dgm:spPr/>
    </dgm:pt>
    <dgm:pt modelId="{3BEE3F18-538D-4530-BC10-5142308BD2D4}" type="sibTrans" cxnId="{C833E34C-0E82-4E16-922F-84EE9D3D9AFC}">
      <dgm:prSet/>
      <dgm:spPr/>
    </dgm:pt>
    <dgm:pt modelId="{8C663D36-61C7-41F1-BEB7-A8AF87C0EB72}" type="pres">
      <dgm:prSet presAssocID="{F0526BD3-83B6-409A-AD24-DAC67234DB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F5A380-00BC-4A37-8846-D3716C4635AB}" type="pres">
      <dgm:prSet presAssocID="{CC35895C-3672-4CD7-9523-3C676027CE07}" presName="hierRoot1" presStyleCnt="0">
        <dgm:presLayoutVars>
          <dgm:hierBranch/>
        </dgm:presLayoutVars>
      </dgm:prSet>
      <dgm:spPr/>
    </dgm:pt>
    <dgm:pt modelId="{9919A6C4-494B-4006-B631-470B57B89618}" type="pres">
      <dgm:prSet presAssocID="{CC35895C-3672-4CD7-9523-3C676027CE07}" presName="rootComposite1" presStyleCnt="0"/>
      <dgm:spPr/>
    </dgm:pt>
    <dgm:pt modelId="{C590C630-BB2D-4451-B5B9-4D61CACE37AB}" type="pres">
      <dgm:prSet presAssocID="{CC35895C-3672-4CD7-9523-3C676027CE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A761581-2A36-4621-BB01-48AE22A2CA01}" type="pres">
      <dgm:prSet presAssocID="{CC35895C-3672-4CD7-9523-3C676027CE07}" presName="rootConnector1" presStyleLbl="node1" presStyleIdx="0" presStyleCnt="0"/>
      <dgm:spPr/>
      <dgm:t>
        <a:bodyPr/>
        <a:lstStyle/>
        <a:p>
          <a:endParaRPr lang="el-GR"/>
        </a:p>
      </dgm:t>
    </dgm:pt>
    <dgm:pt modelId="{382B445B-C89A-4FDD-A78B-6B5B2C1C5BCD}" type="pres">
      <dgm:prSet presAssocID="{CC35895C-3672-4CD7-9523-3C676027CE07}" presName="hierChild2" presStyleCnt="0"/>
      <dgm:spPr/>
    </dgm:pt>
    <dgm:pt modelId="{8DF29719-E042-45E1-9358-7014044525AD}" type="pres">
      <dgm:prSet presAssocID="{21836E1E-758D-44CD-96AE-C50818AC6432}" presName="Name35" presStyleLbl="parChTrans1D2" presStyleIdx="0" presStyleCnt="3"/>
      <dgm:spPr/>
    </dgm:pt>
    <dgm:pt modelId="{25E113C2-901B-4668-A7A8-602F4BABDCC7}" type="pres">
      <dgm:prSet presAssocID="{F308DFB9-BFDB-4DE7-838F-A771D99359C9}" presName="hierRoot2" presStyleCnt="0">
        <dgm:presLayoutVars>
          <dgm:hierBranch/>
        </dgm:presLayoutVars>
      </dgm:prSet>
      <dgm:spPr/>
    </dgm:pt>
    <dgm:pt modelId="{4D4C8B17-4F42-444F-B7EF-FB4B02CBB2BE}" type="pres">
      <dgm:prSet presAssocID="{F308DFB9-BFDB-4DE7-838F-A771D99359C9}" presName="rootComposite" presStyleCnt="0"/>
      <dgm:spPr/>
    </dgm:pt>
    <dgm:pt modelId="{8B33F993-7D56-4E93-AB3A-0A8791534E31}" type="pres">
      <dgm:prSet presAssocID="{F308DFB9-BFDB-4DE7-838F-A771D99359C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5F38867-4089-42E1-ADAF-74DE69E6427F}" type="pres">
      <dgm:prSet presAssocID="{F308DFB9-BFDB-4DE7-838F-A771D99359C9}" presName="rootConnector" presStyleLbl="node2" presStyleIdx="0" presStyleCnt="3"/>
      <dgm:spPr/>
      <dgm:t>
        <a:bodyPr/>
        <a:lstStyle/>
        <a:p>
          <a:endParaRPr lang="el-GR"/>
        </a:p>
      </dgm:t>
    </dgm:pt>
    <dgm:pt modelId="{43D23146-DA5C-49AE-8236-C1639D08EEE8}" type="pres">
      <dgm:prSet presAssocID="{F308DFB9-BFDB-4DE7-838F-A771D99359C9}" presName="hierChild4" presStyleCnt="0"/>
      <dgm:spPr/>
    </dgm:pt>
    <dgm:pt modelId="{BAA16C19-B20E-4927-88B5-267DA8B53093}" type="pres">
      <dgm:prSet presAssocID="{F308DFB9-BFDB-4DE7-838F-A771D99359C9}" presName="hierChild5" presStyleCnt="0"/>
      <dgm:spPr/>
    </dgm:pt>
    <dgm:pt modelId="{B5A90C44-5CB6-4422-BA79-85DBE7AEC7D0}" type="pres">
      <dgm:prSet presAssocID="{1B5DCBCC-61EA-4E1B-8D3B-A2B573F8A0D4}" presName="Name35" presStyleLbl="parChTrans1D2" presStyleIdx="1" presStyleCnt="3"/>
      <dgm:spPr/>
    </dgm:pt>
    <dgm:pt modelId="{3A08E3D6-229E-4958-BDAB-5FC1DA7D7658}" type="pres">
      <dgm:prSet presAssocID="{91009B10-3CEF-43CA-A48F-CB4ECF46A0F4}" presName="hierRoot2" presStyleCnt="0">
        <dgm:presLayoutVars>
          <dgm:hierBranch/>
        </dgm:presLayoutVars>
      </dgm:prSet>
      <dgm:spPr/>
    </dgm:pt>
    <dgm:pt modelId="{16A0398E-A55B-4B98-9CB7-1D0510F07177}" type="pres">
      <dgm:prSet presAssocID="{91009B10-3CEF-43CA-A48F-CB4ECF46A0F4}" presName="rootComposite" presStyleCnt="0"/>
      <dgm:spPr/>
    </dgm:pt>
    <dgm:pt modelId="{CF521F30-0933-445A-9FFA-E53278E70D1D}" type="pres">
      <dgm:prSet presAssocID="{91009B10-3CEF-43CA-A48F-CB4ECF46A0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A9DAC01-C26F-46FC-B8EB-B65E8B700D1A}" type="pres">
      <dgm:prSet presAssocID="{91009B10-3CEF-43CA-A48F-CB4ECF46A0F4}" presName="rootConnector" presStyleLbl="node2" presStyleIdx="1" presStyleCnt="3"/>
      <dgm:spPr/>
      <dgm:t>
        <a:bodyPr/>
        <a:lstStyle/>
        <a:p>
          <a:endParaRPr lang="el-GR"/>
        </a:p>
      </dgm:t>
    </dgm:pt>
    <dgm:pt modelId="{48032D9E-00DC-49BD-803B-BBDCB4E0AF3C}" type="pres">
      <dgm:prSet presAssocID="{91009B10-3CEF-43CA-A48F-CB4ECF46A0F4}" presName="hierChild4" presStyleCnt="0"/>
      <dgm:spPr/>
    </dgm:pt>
    <dgm:pt modelId="{6124DA8D-390C-41A3-BCAD-B3C02F444E4D}" type="pres">
      <dgm:prSet presAssocID="{91009B10-3CEF-43CA-A48F-CB4ECF46A0F4}" presName="hierChild5" presStyleCnt="0"/>
      <dgm:spPr/>
    </dgm:pt>
    <dgm:pt modelId="{8C76E485-FAED-4F4B-A59D-BEBA1C80573A}" type="pres">
      <dgm:prSet presAssocID="{EBE152F8-008C-4DF5-8B10-5016D59C698C}" presName="Name35" presStyleLbl="parChTrans1D2" presStyleIdx="2" presStyleCnt="3"/>
      <dgm:spPr/>
    </dgm:pt>
    <dgm:pt modelId="{56EBB189-F336-4075-8212-D09EBCB061A4}" type="pres">
      <dgm:prSet presAssocID="{D3BF88E7-5FA5-495F-BA2A-DCF7803E6875}" presName="hierRoot2" presStyleCnt="0">
        <dgm:presLayoutVars>
          <dgm:hierBranch/>
        </dgm:presLayoutVars>
      </dgm:prSet>
      <dgm:spPr/>
    </dgm:pt>
    <dgm:pt modelId="{2C9EFB4B-4D48-4EE6-A30E-980B99611348}" type="pres">
      <dgm:prSet presAssocID="{D3BF88E7-5FA5-495F-BA2A-DCF7803E6875}" presName="rootComposite" presStyleCnt="0"/>
      <dgm:spPr/>
    </dgm:pt>
    <dgm:pt modelId="{8952955D-A7EA-46F5-9D02-720484360235}" type="pres">
      <dgm:prSet presAssocID="{D3BF88E7-5FA5-495F-BA2A-DCF7803E687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CAF1AC0-1B6B-4C48-A33C-CAB3D7AE0BD3}" type="pres">
      <dgm:prSet presAssocID="{D3BF88E7-5FA5-495F-BA2A-DCF7803E6875}" presName="rootConnector" presStyleLbl="node2" presStyleIdx="2" presStyleCnt="3"/>
      <dgm:spPr/>
      <dgm:t>
        <a:bodyPr/>
        <a:lstStyle/>
        <a:p>
          <a:endParaRPr lang="el-GR"/>
        </a:p>
      </dgm:t>
    </dgm:pt>
    <dgm:pt modelId="{DCE4DC61-D371-4883-AFF8-44E415B0396D}" type="pres">
      <dgm:prSet presAssocID="{D3BF88E7-5FA5-495F-BA2A-DCF7803E6875}" presName="hierChild4" presStyleCnt="0"/>
      <dgm:spPr/>
    </dgm:pt>
    <dgm:pt modelId="{9514A729-2391-4B15-9EF1-CAC34F1016A6}" type="pres">
      <dgm:prSet presAssocID="{D3BF88E7-5FA5-495F-BA2A-DCF7803E6875}" presName="hierChild5" presStyleCnt="0"/>
      <dgm:spPr/>
    </dgm:pt>
    <dgm:pt modelId="{57AC144D-CFFF-4C0E-99F6-4D782F77F67A}" type="pres">
      <dgm:prSet presAssocID="{CC35895C-3672-4CD7-9523-3C676027CE07}" presName="hierChild3" presStyleCnt="0"/>
      <dgm:spPr/>
    </dgm:pt>
  </dgm:ptLst>
  <dgm:cxnLst>
    <dgm:cxn modelId="{3DD7545F-0643-43EA-9C0C-445B005BF2C1}" type="presOf" srcId="{D3BF88E7-5FA5-495F-BA2A-DCF7803E6875}" destId="{6CAF1AC0-1B6B-4C48-A33C-CAB3D7AE0BD3}" srcOrd="1" destOrd="0" presId="urn:microsoft.com/office/officeart/2005/8/layout/orgChart1"/>
    <dgm:cxn modelId="{C51E5B02-EF21-4D9B-ABAE-06D197F99D5C}" type="presOf" srcId="{F0526BD3-83B6-409A-AD24-DAC67234DBD7}" destId="{8C663D36-61C7-41F1-BEB7-A8AF87C0EB72}" srcOrd="0" destOrd="0" presId="urn:microsoft.com/office/officeart/2005/8/layout/orgChart1"/>
    <dgm:cxn modelId="{B80DA6BD-006F-4042-8043-2D291F183B37}" srcId="{CC35895C-3672-4CD7-9523-3C676027CE07}" destId="{91009B10-3CEF-43CA-A48F-CB4ECF46A0F4}" srcOrd="1" destOrd="0" parTransId="{1B5DCBCC-61EA-4E1B-8D3B-A2B573F8A0D4}" sibTransId="{BC0F0122-90C9-4127-91B7-E76FE104FBEE}"/>
    <dgm:cxn modelId="{BECAA7CA-60A9-4F7F-9FC7-1F323C56F317}" type="presOf" srcId="{F308DFB9-BFDB-4DE7-838F-A771D99359C9}" destId="{85F38867-4089-42E1-ADAF-74DE69E6427F}" srcOrd="1" destOrd="0" presId="urn:microsoft.com/office/officeart/2005/8/layout/orgChart1"/>
    <dgm:cxn modelId="{C833E34C-0E82-4E16-922F-84EE9D3D9AFC}" srcId="{CC35895C-3672-4CD7-9523-3C676027CE07}" destId="{D3BF88E7-5FA5-495F-BA2A-DCF7803E6875}" srcOrd="2" destOrd="0" parTransId="{EBE152F8-008C-4DF5-8B10-5016D59C698C}" sibTransId="{3BEE3F18-538D-4530-BC10-5142308BD2D4}"/>
    <dgm:cxn modelId="{1D9BCE2C-7C2E-4FC0-83E9-17CF3F378A4C}" type="presOf" srcId="{D3BF88E7-5FA5-495F-BA2A-DCF7803E6875}" destId="{8952955D-A7EA-46F5-9D02-720484360235}" srcOrd="0" destOrd="0" presId="urn:microsoft.com/office/officeart/2005/8/layout/orgChart1"/>
    <dgm:cxn modelId="{1B9F3717-F9AA-4E3F-9A26-5CBC5A7F68D6}" type="presOf" srcId="{F308DFB9-BFDB-4DE7-838F-A771D99359C9}" destId="{8B33F993-7D56-4E93-AB3A-0A8791534E31}" srcOrd="0" destOrd="0" presId="urn:microsoft.com/office/officeart/2005/8/layout/orgChart1"/>
    <dgm:cxn modelId="{492AAE77-EDEA-480E-80E3-40F041228FA6}" srcId="{CC35895C-3672-4CD7-9523-3C676027CE07}" destId="{F308DFB9-BFDB-4DE7-838F-A771D99359C9}" srcOrd="0" destOrd="0" parTransId="{21836E1E-758D-44CD-96AE-C50818AC6432}" sibTransId="{930B1A3C-6974-452F-A863-17FCE211C974}"/>
    <dgm:cxn modelId="{C82D9E10-2711-452E-9988-A3E7723FB393}" type="presOf" srcId="{EBE152F8-008C-4DF5-8B10-5016D59C698C}" destId="{8C76E485-FAED-4F4B-A59D-BEBA1C80573A}" srcOrd="0" destOrd="0" presId="urn:microsoft.com/office/officeart/2005/8/layout/orgChart1"/>
    <dgm:cxn modelId="{48225AAC-CE92-4B5B-9621-F7F2FDB64777}" type="presOf" srcId="{21836E1E-758D-44CD-96AE-C50818AC6432}" destId="{8DF29719-E042-45E1-9358-7014044525AD}" srcOrd="0" destOrd="0" presId="urn:microsoft.com/office/officeart/2005/8/layout/orgChart1"/>
    <dgm:cxn modelId="{078801EE-9909-4303-9232-FF5CD92399BF}" srcId="{F0526BD3-83B6-409A-AD24-DAC67234DBD7}" destId="{CC35895C-3672-4CD7-9523-3C676027CE07}" srcOrd="0" destOrd="0" parTransId="{2876FB00-8E8C-4A48-A1B6-F35C29E34467}" sibTransId="{9296E8BD-2832-4785-899B-DF568EBAFA23}"/>
    <dgm:cxn modelId="{6D843A90-2578-42A7-B883-D7067EA40446}" type="presOf" srcId="{CC35895C-3672-4CD7-9523-3C676027CE07}" destId="{9A761581-2A36-4621-BB01-48AE22A2CA01}" srcOrd="1" destOrd="0" presId="urn:microsoft.com/office/officeart/2005/8/layout/orgChart1"/>
    <dgm:cxn modelId="{564A6485-5470-44E6-9320-014B3A933B4C}" type="presOf" srcId="{CC35895C-3672-4CD7-9523-3C676027CE07}" destId="{C590C630-BB2D-4451-B5B9-4D61CACE37AB}" srcOrd="0" destOrd="0" presId="urn:microsoft.com/office/officeart/2005/8/layout/orgChart1"/>
    <dgm:cxn modelId="{943AEC5B-A1BC-4BF0-B093-6B05A201781A}" type="presOf" srcId="{1B5DCBCC-61EA-4E1B-8D3B-A2B573F8A0D4}" destId="{B5A90C44-5CB6-4422-BA79-85DBE7AEC7D0}" srcOrd="0" destOrd="0" presId="urn:microsoft.com/office/officeart/2005/8/layout/orgChart1"/>
    <dgm:cxn modelId="{02757AA8-9756-4668-B41F-246B35400F76}" type="presOf" srcId="{91009B10-3CEF-43CA-A48F-CB4ECF46A0F4}" destId="{CF521F30-0933-445A-9FFA-E53278E70D1D}" srcOrd="0" destOrd="0" presId="urn:microsoft.com/office/officeart/2005/8/layout/orgChart1"/>
    <dgm:cxn modelId="{948E2C88-536F-485D-8913-20653A39B27D}" type="presOf" srcId="{91009B10-3CEF-43CA-A48F-CB4ECF46A0F4}" destId="{CA9DAC01-C26F-46FC-B8EB-B65E8B700D1A}" srcOrd="1" destOrd="0" presId="urn:microsoft.com/office/officeart/2005/8/layout/orgChart1"/>
    <dgm:cxn modelId="{8F7C388E-8846-4D5F-9D22-DEADF08B560E}" type="presParOf" srcId="{8C663D36-61C7-41F1-BEB7-A8AF87C0EB72}" destId="{04F5A380-00BC-4A37-8846-D3716C4635AB}" srcOrd="0" destOrd="0" presId="urn:microsoft.com/office/officeart/2005/8/layout/orgChart1"/>
    <dgm:cxn modelId="{438B8014-FF0B-4F01-B0BF-C60609A6EEE9}" type="presParOf" srcId="{04F5A380-00BC-4A37-8846-D3716C4635AB}" destId="{9919A6C4-494B-4006-B631-470B57B89618}" srcOrd="0" destOrd="0" presId="urn:microsoft.com/office/officeart/2005/8/layout/orgChart1"/>
    <dgm:cxn modelId="{E72DC93B-F44D-4B17-9255-E10FE60CB151}" type="presParOf" srcId="{9919A6C4-494B-4006-B631-470B57B89618}" destId="{C590C630-BB2D-4451-B5B9-4D61CACE37AB}" srcOrd="0" destOrd="0" presId="urn:microsoft.com/office/officeart/2005/8/layout/orgChart1"/>
    <dgm:cxn modelId="{81D79A39-E05F-4D18-A541-4A69C359C9E4}" type="presParOf" srcId="{9919A6C4-494B-4006-B631-470B57B89618}" destId="{9A761581-2A36-4621-BB01-48AE22A2CA01}" srcOrd="1" destOrd="0" presId="urn:microsoft.com/office/officeart/2005/8/layout/orgChart1"/>
    <dgm:cxn modelId="{55659C4B-D7A4-4612-959C-B664BE077EB1}" type="presParOf" srcId="{04F5A380-00BC-4A37-8846-D3716C4635AB}" destId="{382B445B-C89A-4FDD-A78B-6B5B2C1C5BCD}" srcOrd="1" destOrd="0" presId="urn:microsoft.com/office/officeart/2005/8/layout/orgChart1"/>
    <dgm:cxn modelId="{9B7F6901-597E-4CE3-9D73-3DF6D373301F}" type="presParOf" srcId="{382B445B-C89A-4FDD-A78B-6B5B2C1C5BCD}" destId="{8DF29719-E042-45E1-9358-7014044525AD}" srcOrd="0" destOrd="0" presId="urn:microsoft.com/office/officeart/2005/8/layout/orgChart1"/>
    <dgm:cxn modelId="{E74D17CC-2C88-4D6C-ACEB-92463D1D73FF}" type="presParOf" srcId="{382B445B-C89A-4FDD-A78B-6B5B2C1C5BCD}" destId="{25E113C2-901B-4668-A7A8-602F4BABDCC7}" srcOrd="1" destOrd="0" presId="urn:microsoft.com/office/officeart/2005/8/layout/orgChart1"/>
    <dgm:cxn modelId="{8FB973AA-4589-4A9A-9419-F6A7B8CE7E48}" type="presParOf" srcId="{25E113C2-901B-4668-A7A8-602F4BABDCC7}" destId="{4D4C8B17-4F42-444F-B7EF-FB4B02CBB2BE}" srcOrd="0" destOrd="0" presId="urn:microsoft.com/office/officeart/2005/8/layout/orgChart1"/>
    <dgm:cxn modelId="{6341FDE5-E44B-40E4-80FE-86C8DA5752BA}" type="presParOf" srcId="{4D4C8B17-4F42-444F-B7EF-FB4B02CBB2BE}" destId="{8B33F993-7D56-4E93-AB3A-0A8791534E31}" srcOrd="0" destOrd="0" presId="urn:microsoft.com/office/officeart/2005/8/layout/orgChart1"/>
    <dgm:cxn modelId="{C99509C0-4C67-4639-9099-5806966D4C42}" type="presParOf" srcId="{4D4C8B17-4F42-444F-B7EF-FB4B02CBB2BE}" destId="{85F38867-4089-42E1-ADAF-74DE69E6427F}" srcOrd="1" destOrd="0" presId="urn:microsoft.com/office/officeart/2005/8/layout/orgChart1"/>
    <dgm:cxn modelId="{CD5B310C-F08A-456D-82A0-0149CD47AAED}" type="presParOf" srcId="{25E113C2-901B-4668-A7A8-602F4BABDCC7}" destId="{43D23146-DA5C-49AE-8236-C1639D08EEE8}" srcOrd="1" destOrd="0" presId="urn:microsoft.com/office/officeart/2005/8/layout/orgChart1"/>
    <dgm:cxn modelId="{CC1D6335-589E-4FD5-8D74-27D5F2D0D781}" type="presParOf" srcId="{25E113C2-901B-4668-A7A8-602F4BABDCC7}" destId="{BAA16C19-B20E-4927-88B5-267DA8B53093}" srcOrd="2" destOrd="0" presId="urn:microsoft.com/office/officeart/2005/8/layout/orgChart1"/>
    <dgm:cxn modelId="{7651EB5C-B9AD-433F-9F9D-E6EE3ADF4EE6}" type="presParOf" srcId="{382B445B-C89A-4FDD-A78B-6B5B2C1C5BCD}" destId="{B5A90C44-5CB6-4422-BA79-85DBE7AEC7D0}" srcOrd="2" destOrd="0" presId="urn:microsoft.com/office/officeart/2005/8/layout/orgChart1"/>
    <dgm:cxn modelId="{421BF68A-A213-4D38-91AD-8DCC8C98C7FF}" type="presParOf" srcId="{382B445B-C89A-4FDD-A78B-6B5B2C1C5BCD}" destId="{3A08E3D6-229E-4958-BDAB-5FC1DA7D7658}" srcOrd="3" destOrd="0" presId="urn:microsoft.com/office/officeart/2005/8/layout/orgChart1"/>
    <dgm:cxn modelId="{9F2AB5ED-739D-437D-AE0E-BBDC16E4FAC7}" type="presParOf" srcId="{3A08E3D6-229E-4958-BDAB-5FC1DA7D7658}" destId="{16A0398E-A55B-4B98-9CB7-1D0510F07177}" srcOrd="0" destOrd="0" presId="urn:microsoft.com/office/officeart/2005/8/layout/orgChart1"/>
    <dgm:cxn modelId="{DEB187DD-FBA9-4E8E-BDF1-95238D8A25ED}" type="presParOf" srcId="{16A0398E-A55B-4B98-9CB7-1D0510F07177}" destId="{CF521F30-0933-445A-9FFA-E53278E70D1D}" srcOrd="0" destOrd="0" presId="urn:microsoft.com/office/officeart/2005/8/layout/orgChart1"/>
    <dgm:cxn modelId="{95EA01B0-AD8D-49E7-BAC4-A6828D0A25DB}" type="presParOf" srcId="{16A0398E-A55B-4B98-9CB7-1D0510F07177}" destId="{CA9DAC01-C26F-46FC-B8EB-B65E8B700D1A}" srcOrd="1" destOrd="0" presId="urn:microsoft.com/office/officeart/2005/8/layout/orgChart1"/>
    <dgm:cxn modelId="{7EDF6136-66FF-4520-AC01-7CE3BD9CA3B5}" type="presParOf" srcId="{3A08E3D6-229E-4958-BDAB-5FC1DA7D7658}" destId="{48032D9E-00DC-49BD-803B-BBDCB4E0AF3C}" srcOrd="1" destOrd="0" presId="urn:microsoft.com/office/officeart/2005/8/layout/orgChart1"/>
    <dgm:cxn modelId="{B9F74420-6E6A-4501-AF8C-135B04E2BBB2}" type="presParOf" srcId="{3A08E3D6-229E-4958-BDAB-5FC1DA7D7658}" destId="{6124DA8D-390C-41A3-BCAD-B3C02F444E4D}" srcOrd="2" destOrd="0" presId="urn:microsoft.com/office/officeart/2005/8/layout/orgChart1"/>
    <dgm:cxn modelId="{DB0720AF-05EF-4DD9-AAC8-6C263AE5A2FB}" type="presParOf" srcId="{382B445B-C89A-4FDD-A78B-6B5B2C1C5BCD}" destId="{8C76E485-FAED-4F4B-A59D-BEBA1C80573A}" srcOrd="4" destOrd="0" presId="urn:microsoft.com/office/officeart/2005/8/layout/orgChart1"/>
    <dgm:cxn modelId="{6BC37B0C-F0D8-464B-BA6B-54FD0942390A}" type="presParOf" srcId="{382B445B-C89A-4FDD-A78B-6B5B2C1C5BCD}" destId="{56EBB189-F336-4075-8212-D09EBCB061A4}" srcOrd="5" destOrd="0" presId="urn:microsoft.com/office/officeart/2005/8/layout/orgChart1"/>
    <dgm:cxn modelId="{F350A54C-4457-440E-9106-7EDA9B291733}" type="presParOf" srcId="{56EBB189-F336-4075-8212-D09EBCB061A4}" destId="{2C9EFB4B-4D48-4EE6-A30E-980B99611348}" srcOrd="0" destOrd="0" presId="urn:microsoft.com/office/officeart/2005/8/layout/orgChart1"/>
    <dgm:cxn modelId="{B9D7F6F5-EBD9-4534-BBBA-B47ECDCA2789}" type="presParOf" srcId="{2C9EFB4B-4D48-4EE6-A30E-980B99611348}" destId="{8952955D-A7EA-46F5-9D02-720484360235}" srcOrd="0" destOrd="0" presId="urn:microsoft.com/office/officeart/2005/8/layout/orgChart1"/>
    <dgm:cxn modelId="{06232075-B159-45C1-94A3-5494069B4807}" type="presParOf" srcId="{2C9EFB4B-4D48-4EE6-A30E-980B99611348}" destId="{6CAF1AC0-1B6B-4C48-A33C-CAB3D7AE0BD3}" srcOrd="1" destOrd="0" presId="urn:microsoft.com/office/officeart/2005/8/layout/orgChart1"/>
    <dgm:cxn modelId="{E5659C9D-E5A7-44CC-86D4-094F043B0F1B}" type="presParOf" srcId="{56EBB189-F336-4075-8212-D09EBCB061A4}" destId="{DCE4DC61-D371-4883-AFF8-44E415B0396D}" srcOrd="1" destOrd="0" presId="urn:microsoft.com/office/officeart/2005/8/layout/orgChart1"/>
    <dgm:cxn modelId="{2FE216B0-C948-4541-A096-1A4D5A9AA054}" type="presParOf" srcId="{56EBB189-F336-4075-8212-D09EBCB061A4}" destId="{9514A729-2391-4B15-9EF1-CAC34F1016A6}" srcOrd="2" destOrd="0" presId="urn:microsoft.com/office/officeart/2005/8/layout/orgChart1"/>
    <dgm:cxn modelId="{3316AEA2-7E3B-4810-A117-15ED8054EF1E}" type="presParOf" srcId="{04F5A380-00BC-4A37-8846-D3716C4635AB}" destId="{57AC144D-CFFF-4C0E-99F6-4D782F77F6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6E485-FAED-4F4B-A59D-BEBA1C80573A}">
      <dsp:nvSpPr>
        <dsp:cNvPr id="0" name=""/>
        <dsp:cNvSpPr/>
      </dsp:nvSpPr>
      <dsp:spPr>
        <a:xfrm>
          <a:off x="4252118" y="2024940"/>
          <a:ext cx="3008405" cy="522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59"/>
              </a:lnTo>
              <a:lnTo>
                <a:pt x="3008405" y="261059"/>
              </a:lnTo>
              <a:lnTo>
                <a:pt x="3008405" y="52211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90C44-5CB6-4422-BA79-85DBE7AEC7D0}">
      <dsp:nvSpPr>
        <dsp:cNvPr id="0" name=""/>
        <dsp:cNvSpPr/>
      </dsp:nvSpPr>
      <dsp:spPr>
        <a:xfrm>
          <a:off x="4206398" y="2024940"/>
          <a:ext cx="91440" cy="5221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211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29719-E042-45E1-9358-7014044525AD}">
      <dsp:nvSpPr>
        <dsp:cNvPr id="0" name=""/>
        <dsp:cNvSpPr/>
      </dsp:nvSpPr>
      <dsp:spPr>
        <a:xfrm>
          <a:off x="1243713" y="2024940"/>
          <a:ext cx="3008405" cy="522119"/>
        </a:xfrm>
        <a:custGeom>
          <a:avLst/>
          <a:gdLst/>
          <a:ahLst/>
          <a:cxnLst/>
          <a:rect l="0" t="0" r="0" b="0"/>
          <a:pathLst>
            <a:path>
              <a:moveTo>
                <a:pt x="3008405" y="0"/>
              </a:moveTo>
              <a:lnTo>
                <a:pt x="3008405" y="261059"/>
              </a:lnTo>
              <a:lnTo>
                <a:pt x="0" y="261059"/>
              </a:lnTo>
              <a:lnTo>
                <a:pt x="0" y="52211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0C630-BB2D-4451-B5B9-4D61CACE37AB}">
      <dsp:nvSpPr>
        <dsp:cNvPr id="0" name=""/>
        <dsp:cNvSpPr/>
      </dsp:nvSpPr>
      <dsp:spPr>
        <a:xfrm>
          <a:off x="3008976" y="781797"/>
          <a:ext cx="2486285" cy="1243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Ανάλυση κειμένου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στα πλαίσια του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κειμενικού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είδους και των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πολυγραμματισμών</a:t>
          </a:r>
          <a:endParaRPr kumimoji="0" lang="en-US" altLang="el-GR" sz="1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3008976" y="781797"/>
        <a:ext cx="2486285" cy="1243142"/>
      </dsp:txXfrm>
    </dsp:sp>
    <dsp:sp modelId="{8B33F993-7D56-4E93-AB3A-0A8791534E31}">
      <dsp:nvSpPr>
        <dsp:cNvPr id="0" name=""/>
        <dsp:cNvSpPr/>
      </dsp:nvSpPr>
      <dsp:spPr>
        <a:xfrm>
          <a:off x="570" y="2547059"/>
          <a:ext cx="2486285" cy="1243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κείμενο: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Λεξικογραμματική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Σημειωτικοί τρόποι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Ύφος</a:t>
          </a:r>
          <a:endParaRPr kumimoji="0" lang="en-US" altLang="el-GR" sz="1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570" y="2547059"/>
        <a:ext cx="2486285" cy="1243142"/>
      </dsp:txXfrm>
    </dsp:sp>
    <dsp:sp modelId="{CF521F30-0933-445A-9FFA-E53278E70D1D}">
      <dsp:nvSpPr>
        <dsp:cNvPr id="0" name=""/>
        <dsp:cNvSpPr/>
      </dsp:nvSpPr>
      <dsp:spPr>
        <a:xfrm>
          <a:off x="3008976" y="2547059"/>
          <a:ext cx="2486285" cy="1243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κοινωνική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διαδικασία: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Περίσταση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 επικοινωνίας,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νόρμες</a:t>
          </a:r>
          <a:endParaRPr kumimoji="0" lang="en-US" altLang="el-GR" sz="1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3008976" y="2547059"/>
        <a:ext cx="2486285" cy="1243142"/>
      </dsp:txXfrm>
    </dsp:sp>
    <dsp:sp modelId="{8952955D-A7EA-46F5-9D02-720484360235}">
      <dsp:nvSpPr>
        <dsp:cNvPr id="0" name=""/>
        <dsp:cNvSpPr/>
      </dsp:nvSpPr>
      <dsp:spPr>
        <a:xfrm>
          <a:off x="6017381" y="2547059"/>
          <a:ext cx="2486285" cy="1243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Ως κοινωνική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sng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πρακτική: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Ευρύτερες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l-GR" sz="1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</a:rPr>
            <a:t>κοινωνικές αξίες</a:t>
          </a:r>
          <a:endParaRPr kumimoji="0" lang="en-US" altLang="el-GR" sz="1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6017381" y="2547059"/>
        <a:ext cx="2486285" cy="1243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l-GR" noProof="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group.php?gid=215921778335&amp;ref=m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UaesBR9NWg" TargetMode="External"/><Relationship Id="rId2" Type="http://schemas.openxmlformats.org/officeDocument/2006/relationships/hyperlink" Target="http://www.politis.com.cy/cgibin/hweb?-A=897130&amp;-V=archivearticl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l.wikipedia.org/wiki/%CE%91%CE%BD%CE%B5%CE%BC%CE%BF%CF%83%CF%84%CF%81%CF%8C%CE%B2%CE%B9%CE%BB%CE%BF%CF%82" TargetMode="External"/><Relationship Id="rId4" Type="http://schemas.openxmlformats.org/officeDocument/2006/relationships/hyperlink" Target="http://www.youtube.com/watch?v=wKrJoih_uCQ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l-GR" dirty="0" err="1" smtClean="0"/>
              <a:t>Ελενα</a:t>
            </a:r>
            <a:r>
              <a:rPr lang="el-GR" dirty="0" smtClean="0"/>
              <a:t> </a:t>
            </a:r>
            <a:r>
              <a:rPr lang="el-GR" dirty="0" err="1" smtClean="0"/>
              <a:t>ΙωαννΙδου</a:t>
            </a:r>
            <a:r>
              <a:rPr lang="el-GR" dirty="0" smtClean="0"/>
              <a:t> &amp; ΕΛΙΣΑΒΕΤ ΚΙΟΥΡΤΗ</a:t>
            </a:r>
            <a:endParaRPr lang="el-GR" dirty="0" smtClean="0"/>
          </a:p>
          <a:p>
            <a:r>
              <a:rPr lang="el-GR" dirty="0" err="1" smtClean="0"/>
              <a:t>ΤμΗμα</a:t>
            </a:r>
            <a:r>
              <a:rPr lang="el-GR" dirty="0" smtClean="0"/>
              <a:t> </a:t>
            </a:r>
            <a:r>
              <a:rPr lang="el-GR" dirty="0" err="1" smtClean="0"/>
              <a:t>ΕπιστημΩν</a:t>
            </a:r>
            <a:r>
              <a:rPr lang="el-GR" dirty="0" smtClean="0"/>
              <a:t> τηΣ </a:t>
            </a:r>
            <a:r>
              <a:rPr lang="el-GR" dirty="0" err="1" smtClean="0"/>
              <a:t>ΑγωγΗΣ</a:t>
            </a:r>
            <a:endParaRPr lang="el-GR" dirty="0" smtClean="0"/>
          </a:p>
          <a:p>
            <a:r>
              <a:rPr lang="el-GR" dirty="0" err="1" smtClean="0"/>
              <a:t>ΠανεπιστΗμιο</a:t>
            </a:r>
            <a:r>
              <a:rPr lang="el-GR" dirty="0" smtClean="0"/>
              <a:t> </a:t>
            </a:r>
            <a:r>
              <a:rPr lang="el-GR" dirty="0" err="1" smtClean="0"/>
              <a:t>ΚΥπρου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Κείμενα, Γλωσσική δομή και Ανάπτυξη ενότητας</a:t>
            </a:r>
            <a:endParaRPr lang="el-G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5410200"/>
            <a:ext cx="27717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el-GR" sz="3200" b="1" smtClean="0">
                <a:solidFill>
                  <a:schemeClr val="tx1"/>
                </a:solidFill>
                <a:latin typeface="Sylfaen" pitchFamily="18" charset="0"/>
              </a:rPr>
              <a:t>Αναδόμηση ενότητας: </a:t>
            </a:r>
            <a:br>
              <a:rPr lang="el-GR" sz="3200" b="1" smtClean="0">
                <a:solidFill>
                  <a:schemeClr val="tx1"/>
                </a:solidFill>
                <a:latin typeface="Sylfaen" pitchFamily="18" charset="0"/>
              </a:rPr>
            </a:br>
            <a:r>
              <a:rPr lang="el-GR" sz="3200" b="1" smtClean="0">
                <a:solidFill>
                  <a:schemeClr val="tx1"/>
                </a:solidFill>
                <a:latin typeface="Sylfaen" pitchFamily="18" charset="0"/>
              </a:rPr>
              <a:t>Ε΄ τάξη – Μουσική, μουσική</a:t>
            </a:r>
            <a:endParaRPr lang="en-US" sz="3200" b="1" smtClean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l-GR" sz="2800" smtClean="0">
                <a:latin typeface="Sylfaen" pitchFamily="18" charset="0"/>
              </a:rPr>
              <a:t>Έννοια Θεματικών Αξόνων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400" smtClean="0">
                <a:latin typeface="Sylfaen" pitchFamily="18" charset="0"/>
              </a:rPr>
              <a:t>Συναυλίες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400" smtClean="0">
                <a:latin typeface="Sylfaen" pitchFamily="18" charset="0"/>
              </a:rPr>
              <a:t>Μουσικά Όργανα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2400" smtClean="0">
                <a:latin typeface="Sylfaen" pitchFamily="18" charset="0"/>
              </a:rPr>
              <a:t>Η ζωή μας χωρίς μουσική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endParaRPr lang="el-GR" sz="2800" smtClean="0">
              <a:latin typeface="Sylfaen" pitchFamily="18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l-GR" sz="2800" smtClean="0">
                <a:latin typeface="Sylfaen" pitchFamily="18" charset="0"/>
              </a:rPr>
              <a:t>Οργανώνω σχέδια μαθήματος βάσει των θεματικών αξόνων, αφού δω </a:t>
            </a:r>
            <a:r>
              <a:rPr lang="el-GR" sz="2800" u="sng" smtClean="0">
                <a:latin typeface="Sylfaen" pitchFamily="18" charset="0"/>
              </a:rPr>
              <a:t>κριτικά</a:t>
            </a:r>
            <a:r>
              <a:rPr lang="el-GR" sz="2800" smtClean="0">
                <a:latin typeface="Sylfaen" pitchFamily="18" charset="0"/>
              </a:rPr>
              <a:t> τα κείμενα που ήδη υπάρχουν, αφαιρέσω και προσθέσω άλλα που θεωρώ καταλληλότερα (π.χ. ποικιλία κειμενικών ειδών, πολυτροπικά κείμενα)</a:t>
            </a:r>
            <a:endParaRPr lang="en-US" sz="2800" smtClean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sz="3600" dirty="0" smtClean="0"/>
              <a:t>Ποικιλία κειμένων και </a:t>
            </a:r>
            <a:r>
              <a:rPr lang="el-GR" sz="3600" dirty="0" err="1" smtClean="0"/>
              <a:t>κειμενικών</a:t>
            </a:r>
            <a:r>
              <a:rPr lang="el-GR" sz="3600" dirty="0" smtClean="0"/>
              <a:t> ειδών</a:t>
            </a:r>
            <a:endParaRPr lang="en-US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l-GR" sz="2000" u="sng" dirty="0" smtClean="0">
                <a:latin typeface="Sylfaen" pitchFamily="18" charset="0"/>
              </a:rPr>
              <a:t>Κείμενα βιβλίου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Παραμύθι (αφήγηση)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Οδηγίες κατασκευής μουσικού οργάνου (</a:t>
            </a:r>
            <a:r>
              <a:rPr lang="el-GR" sz="1800" dirty="0" err="1" smtClean="0">
                <a:latin typeface="Sylfaen" pitchFamily="18" charset="0"/>
              </a:rPr>
              <a:t>κατευθυντικός</a:t>
            </a:r>
            <a:r>
              <a:rPr lang="el-GR" sz="1800" dirty="0" smtClean="0">
                <a:latin typeface="Sylfaen" pitchFamily="18" charset="0"/>
              </a:rPr>
              <a:t> λόγος)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Τραγούδι / ποίηση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Εικόνα / Πίνακες τέχνης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endParaRPr lang="el-GR" sz="1800" dirty="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l-GR" sz="2000" u="sng" dirty="0" err="1" smtClean="0">
                <a:latin typeface="Sylfaen" pitchFamily="18" charset="0"/>
              </a:rPr>
              <a:t>Πολυτροπικά</a:t>
            </a:r>
            <a:r>
              <a:rPr lang="el-GR" sz="2000" u="sng" dirty="0" smtClean="0">
                <a:latin typeface="Sylfaen" pitchFamily="18" charset="0"/>
              </a:rPr>
              <a:t> κείμενα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Κλιπ από συναυλίες (διαδίκτυο)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Εισιτήριο Συναυλίας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Αφίσα Συναυλίας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Απόσπασμα από δημοφιλή σειρά (</a:t>
            </a:r>
            <a:r>
              <a:rPr lang="en-US" sz="1800" dirty="0" err="1" smtClean="0">
                <a:latin typeface="Sylfaen" pitchFamily="18" charset="0"/>
              </a:rPr>
              <a:t>Aigia</a:t>
            </a:r>
            <a:r>
              <a:rPr lang="en-US" sz="1800" dirty="0" smtClean="0">
                <a:latin typeface="Sylfaen" pitchFamily="18" charset="0"/>
              </a:rPr>
              <a:t> </a:t>
            </a:r>
            <a:r>
              <a:rPr lang="en-US" sz="1800" dirty="0" err="1" smtClean="0">
                <a:latin typeface="Sylfaen" pitchFamily="18" charset="0"/>
              </a:rPr>
              <a:t>Fuxia</a:t>
            </a:r>
            <a:r>
              <a:rPr lang="en-US" sz="1800" dirty="0" smtClean="0">
                <a:latin typeface="Sylfaen" pitchFamily="18" charset="0"/>
              </a:rPr>
              <a:t>)</a:t>
            </a:r>
            <a:r>
              <a:rPr lang="el-GR" sz="1800" dirty="0" smtClean="0">
                <a:latin typeface="Sylfaen" pitchFamily="18" charset="0"/>
              </a:rPr>
              <a:t> χωρίς ήχο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el-GR" sz="1800" dirty="0" smtClean="0">
                <a:latin typeface="Sylfaen" pitchFamily="18" charset="0"/>
              </a:rPr>
              <a:t>Ιστοσελίδα κοινωνικής δικτύωσης (</a:t>
            </a:r>
            <a:r>
              <a:rPr lang="en-US" sz="1800" dirty="0" err="1" smtClean="0">
                <a:latin typeface="Sylfaen" pitchFamily="18" charset="0"/>
              </a:rPr>
              <a:t>facebook</a:t>
            </a:r>
            <a:r>
              <a:rPr lang="el-GR" sz="1800" dirty="0" smtClean="0">
                <a:latin typeface="Sylfaen" pitchFamily="18" charset="0"/>
              </a:rPr>
              <a:t>: </a:t>
            </a:r>
            <a:r>
              <a:rPr lang="en-US" sz="1800" dirty="0" smtClean="0">
                <a:solidFill>
                  <a:schemeClr val="accent2"/>
                </a:solidFill>
                <a:latin typeface="Sylfaen" pitchFamily="18" charset="0"/>
                <a:hlinkClick r:id="rId2"/>
              </a:rPr>
              <a:t>http://www.facebook.com/group.php?gid=215921778335&amp;ref=mf</a:t>
            </a:r>
            <a:r>
              <a:rPr lang="el-GR" sz="1800" dirty="0" smtClean="0">
                <a:solidFill>
                  <a:schemeClr val="accent2"/>
                </a:solidFill>
                <a:latin typeface="Sylfaen" pitchFamily="18" charset="0"/>
              </a:rPr>
              <a:t>)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endParaRPr lang="en-US" sz="1800" dirty="0" smtClean="0">
              <a:solidFill>
                <a:schemeClr val="accent2"/>
              </a:solidFill>
              <a:latin typeface="Sylfaen" pitchFamily="18" charset="0"/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4800600" y="3733800"/>
            <a:ext cx="838200" cy="1143000"/>
          </a:xfrm>
          <a:prstGeom prst="curvedLeftArrow">
            <a:avLst>
              <a:gd name="adj1" fmla="val 27273"/>
              <a:gd name="adj2" fmla="val 54545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4000" b="1" smtClean="0"/>
              <a:t>Σχέδιο Μαθήματος 1: Συναυλίες</a:t>
            </a:r>
            <a:endParaRPr lang="en-US" sz="40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l-GR" sz="2800" b="1" smtClean="0">
                <a:latin typeface="Sylfaen" pitchFamily="18" charset="0"/>
              </a:rPr>
              <a:t>ΤΙ;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el-GR" sz="2400" smtClean="0">
                <a:latin typeface="Sylfaen" pitchFamily="18" charset="0"/>
              </a:rPr>
              <a:t>1α) Στόχοι περιεχομένου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Κοινωνικός ρόλος συναυλιών (συναισθήματα, κοινωνικοποίηση)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Κοινωνικά χαρακτηριστικά συναυλίας (χώροι, χρόνος, συμμετέχοντες, διαχρονικές και συγχρονικές διαφορές)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el-GR" sz="2400" smtClean="0">
                <a:latin typeface="Sylfaen" pitchFamily="18" charset="0"/>
              </a:rPr>
              <a:t>1β) Στόχοι γλωσσικής δομής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l-GR" sz="2000" smtClean="0">
                <a:latin typeface="Sylfaen" pitchFamily="18" charset="0"/>
              </a:rPr>
              <a:t>Στόχος βιβλίου: Υποκείμενο – Αντικείμενο (μεταβατικά – αμετάβατα ρήματα). </a:t>
            </a:r>
            <a:r>
              <a:rPr lang="el-GR" sz="2000" b="1" smtClean="0">
                <a:solidFill>
                  <a:srgbClr val="FF3300"/>
                </a:solidFill>
                <a:latin typeface="Sylfaen" pitchFamily="18" charset="0"/>
              </a:rPr>
              <a:t>ΠΡΟΒΛΗΜΑΤΙΚΟΣ;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Δε συνάδει με τη βασική αρχή της γλωσσικής δομής στη δόμηση του νοήματος. 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el-GR" sz="1800" smtClean="0">
                <a:latin typeface="Sylfaen" pitchFamily="18" charset="0"/>
              </a:rPr>
              <a:t>Δυναμική ένταξη στο κείμενο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el-GR" sz="1800" smtClean="0">
                <a:latin typeface="Sylfaen" pitchFamily="18" charset="0"/>
              </a:rPr>
              <a:t>Αντιπαραβολή με άλλα κειμενικά είδη για να κατανοήσουν πώς η συγκεκριμένη δομή μπορεί να χρησιμοποιηθεί διαφορετικά και να μεταβάλει το νόημα ανάλογα με το είδος.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n-US" sz="2000" smtClean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b="1" smtClean="0"/>
              <a:t>Σχέδιο Μαθήματος 1: Συναυλίες</a:t>
            </a:r>
            <a:endParaRPr lang="en-US" sz="40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buFontTx/>
              <a:buChar char="-"/>
            </a:pPr>
            <a:r>
              <a:rPr lang="el-GR" sz="2400" smtClean="0">
                <a:latin typeface="Sylfaen" pitchFamily="18" charset="0"/>
              </a:rPr>
              <a:t>2) Κειμενικοί στόχοι</a:t>
            </a:r>
          </a:p>
          <a:p>
            <a:pPr lvl="1" eaLnBrk="1" hangingPunct="1"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Αφηγηματικές τεχνικές (πληροφορικότητα, προθετικότητα)</a:t>
            </a:r>
          </a:p>
          <a:p>
            <a:pPr lvl="1" eaLnBrk="1" hangingPunct="1"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Αντιπαραβολή με κειμενικά είδη αφίσας και εισιτηρίου</a:t>
            </a:r>
          </a:p>
          <a:p>
            <a:pPr lvl="2" eaLnBrk="1" hangingPunct="1">
              <a:buFontTx/>
              <a:buChar char="-"/>
            </a:pPr>
            <a:r>
              <a:rPr lang="el-GR" sz="1800" smtClean="0">
                <a:latin typeface="Sylfaen" pitchFamily="18" charset="0"/>
              </a:rPr>
              <a:t>Σύγκριση όσον αφορά την πληροφορικότητα και την προθετικότητα</a:t>
            </a:r>
          </a:p>
          <a:p>
            <a:pPr lvl="2" eaLnBrk="1" hangingPunct="1">
              <a:buFontTx/>
              <a:buChar char="-"/>
            </a:pPr>
            <a:r>
              <a:rPr lang="el-GR" sz="1800" smtClean="0">
                <a:latin typeface="Sylfaen" pitchFamily="18" charset="0"/>
              </a:rPr>
              <a:t>Ρόλος πολυτροπικών στοιχείων σε κάθε είδος</a:t>
            </a:r>
          </a:p>
          <a:p>
            <a:pPr algn="l" eaLnBrk="1" hangingPunct="1">
              <a:buFontTx/>
              <a:buChar char="-"/>
            </a:pPr>
            <a:r>
              <a:rPr lang="el-GR" sz="2400" smtClean="0">
                <a:latin typeface="Sylfaen" pitchFamily="18" charset="0"/>
              </a:rPr>
              <a:t>3). Στόχοι αξιών (Η γλώσσα ως κοινωνική πρακτική)</a:t>
            </a:r>
          </a:p>
          <a:p>
            <a:pPr lvl="1" eaLnBrk="1" hangingPunct="1">
              <a:buFontTx/>
              <a:buChar char="-"/>
            </a:pPr>
            <a:r>
              <a:rPr lang="el-GR" sz="2000" smtClean="0">
                <a:latin typeface="Sylfaen" pitchFamily="18" charset="0"/>
              </a:rPr>
              <a:t>Σύνδεση με στόχους περιεχομένου και δομών</a:t>
            </a:r>
          </a:p>
          <a:p>
            <a:pPr lvl="1" eaLnBrk="1" hangingPunct="1">
              <a:buFontTx/>
              <a:buChar char="-"/>
            </a:pPr>
            <a:r>
              <a:rPr lang="el-GR" sz="2000" smtClean="0">
                <a:latin typeface="Sylfaen" pitchFamily="18" charset="0"/>
              </a:rPr>
              <a:t>Αντιπαραβολή κειμενικών ειδών για να κατανοήσουν τη διαφορετική τους λειτουργία ανάλογα με το συγκείμενο (Πεδίο – Τόνος – Τρόπος)</a:t>
            </a:r>
          </a:p>
          <a:p>
            <a:pPr algn="l" eaLnBrk="1" hangingPunct="1"/>
            <a:endParaRPr lang="en-US" sz="2400" smtClean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Autofit/>
          </a:bodyPr>
          <a:lstStyle/>
          <a:p>
            <a:r>
              <a:rPr lang="el-GR" sz="2800" dirty="0" smtClean="0"/>
              <a:t>ΓΡΑΜΜΑΤΙΣΜΟΣ ΩΣ ΚΟΙΝΩΝΙΚΑ ΤΟΠΟΘΕΤΗΜΕΝΗ ΠΡΑΚΤΙΚΗ: </a:t>
            </a:r>
            <a:r>
              <a:rPr lang="el-GR" sz="2800" dirty="0"/>
              <a:t>ΒΑΣΙΚΕΣ </a:t>
            </a:r>
            <a:r>
              <a:rPr lang="el-GR" sz="2800" dirty="0" smtClean="0"/>
              <a:t>ΑΡΧΕΣ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72135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Η έννοια του κειμένου – </a:t>
            </a:r>
          </a:p>
          <a:p>
            <a:pPr lvl="1"/>
            <a:r>
              <a:rPr lang="el-GR" dirty="0" smtClean="0"/>
              <a:t>Γραπτό – προφορικό</a:t>
            </a:r>
          </a:p>
          <a:p>
            <a:pPr lvl="1"/>
            <a:r>
              <a:rPr lang="el-GR" dirty="0" err="1" smtClean="0"/>
              <a:t>Μονοτροπικό</a:t>
            </a:r>
            <a:r>
              <a:rPr lang="el-GR" dirty="0" smtClean="0"/>
              <a:t> – </a:t>
            </a:r>
            <a:r>
              <a:rPr lang="el-GR" dirty="0" err="1" smtClean="0"/>
              <a:t>πολυτροπικό</a:t>
            </a:r>
            <a:endParaRPr lang="el-GR" dirty="0" smtClean="0"/>
          </a:p>
          <a:p>
            <a:pPr lvl="1"/>
            <a:r>
              <a:rPr lang="el-GR" dirty="0" smtClean="0"/>
              <a:t>Ποικίλες συμβάσεις και γλωσσικές ποικιλίες</a:t>
            </a:r>
          </a:p>
          <a:p>
            <a:r>
              <a:rPr lang="el-GR" dirty="0" smtClean="0"/>
              <a:t>Η έννοια των </a:t>
            </a:r>
            <a:r>
              <a:rPr lang="el-GR" dirty="0" err="1" smtClean="0"/>
              <a:t>κειμενικών</a:t>
            </a:r>
            <a:r>
              <a:rPr lang="el-GR" dirty="0" smtClean="0"/>
              <a:t> ειδών</a:t>
            </a:r>
          </a:p>
          <a:p>
            <a:pPr lvl="1"/>
            <a:r>
              <a:rPr lang="el-GR" dirty="0" smtClean="0"/>
              <a:t>Συμβάσεις ρευστές, πολιτισμικά και ιστορικά τοποθετημένες</a:t>
            </a:r>
          </a:p>
          <a:p>
            <a:pPr lvl="1"/>
            <a:r>
              <a:rPr lang="el-GR" dirty="0" err="1" smtClean="0"/>
              <a:t>Κειμενικές</a:t>
            </a:r>
            <a:r>
              <a:rPr lang="el-GR" dirty="0" smtClean="0"/>
              <a:t> συμβάσεις</a:t>
            </a:r>
          </a:p>
          <a:p>
            <a:r>
              <a:rPr lang="el-GR" dirty="0" smtClean="0"/>
              <a:t>Η σχέση γλωσσικής δομής και νοήματος </a:t>
            </a:r>
          </a:p>
          <a:p>
            <a:pPr lvl="1"/>
            <a:r>
              <a:rPr lang="el-GR" dirty="0" smtClean="0"/>
              <a:t>Ο ρόλος της γραμματικής</a:t>
            </a:r>
          </a:p>
          <a:p>
            <a:r>
              <a:rPr lang="el-GR" dirty="0" smtClean="0"/>
              <a:t>Η παραγωγή </a:t>
            </a:r>
            <a:r>
              <a:rPr lang="el-GR" u="sng" dirty="0" smtClean="0"/>
              <a:t>λόγου</a:t>
            </a:r>
            <a:r>
              <a:rPr lang="el-GR" dirty="0" smtClean="0"/>
              <a:t> στην τάξη</a:t>
            </a:r>
          </a:p>
          <a:p>
            <a:pPr lvl="1"/>
            <a:r>
              <a:rPr lang="el-GR" dirty="0" smtClean="0"/>
              <a:t>Πολλά είδη λόγων και πολλές φωνές</a:t>
            </a:r>
          </a:p>
          <a:p>
            <a:pPr lvl="1"/>
            <a:r>
              <a:rPr lang="el-GR" dirty="0" smtClean="0"/>
              <a:t>Δημιουργικότητα, αυτοσχεδιασμός – συμβάσεις, φορμαλισμός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119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ΓΙΑΤΙ (Ι)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000" i="1" dirty="0" smtClean="0"/>
              <a:t>«</a:t>
            </a:r>
            <a:r>
              <a:rPr lang="el-GR" sz="2000" i="1" dirty="0" smtClean="0"/>
              <a:t>Μας αρέσει να μαγειρεύουμε για σας»</a:t>
            </a:r>
          </a:p>
          <a:p>
            <a:endParaRPr lang="el-GR" sz="2000" i="1" dirty="0" smtClean="0"/>
          </a:p>
          <a:p>
            <a:r>
              <a:rPr lang="el-GR" sz="2000" i="1" dirty="0" smtClean="0"/>
              <a:t>«Νέα, γυναίκα, με άποψη»</a:t>
            </a:r>
          </a:p>
          <a:p>
            <a:endParaRPr lang="el-GR" sz="2000" i="1" dirty="0" smtClean="0"/>
          </a:p>
          <a:p>
            <a:r>
              <a:rPr lang="el-GR" sz="2000" i="1" dirty="0" smtClean="0"/>
              <a:t>«Η κρίση θέλει ηγέτη»</a:t>
            </a:r>
          </a:p>
          <a:p>
            <a:pPr>
              <a:buNone/>
            </a:pPr>
            <a:r>
              <a:rPr lang="el-GR" sz="2000" i="1" dirty="0" smtClean="0"/>
              <a:t>    «Ναι, η κρίση θέλει αξιόπιστο ηγέτη»</a:t>
            </a:r>
          </a:p>
          <a:p>
            <a:pPr>
              <a:buNone/>
            </a:pPr>
            <a:r>
              <a:rPr lang="el-GR" sz="2000" i="1" dirty="0" smtClean="0"/>
              <a:t>    «Ο ηγέτης θέλει κρίση»</a:t>
            </a:r>
            <a:endParaRPr lang="en-US" sz="2000" i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Είδη κειμένων (ποια κείμενα)</a:t>
            </a:r>
          </a:p>
          <a:p>
            <a:pPr lvl="1"/>
            <a:r>
              <a:rPr lang="el-GR" dirty="0" smtClean="0"/>
              <a:t>Δομικά χαρακτηριστικά (</a:t>
            </a:r>
            <a:r>
              <a:rPr lang="el-GR" dirty="0" err="1" smtClean="0"/>
              <a:t>κειμενικά</a:t>
            </a:r>
            <a:r>
              <a:rPr lang="el-GR" dirty="0" smtClean="0"/>
              <a:t> είδη)</a:t>
            </a:r>
          </a:p>
          <a:p>
            <a:pPr lvl="1"/>
            <a:r>
              <a:rPr lang="el-GR" dirty="0" smtClean="0"/>
              <a:t>Περιεχόμενο (κοινότητες </a:t>
            </a:r>
            <a:r>
              <a:rPr lang="el-GR" dirty="0" err="1" smtClean="0"/>
              <a:t>γραμματισμού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Ανάλυση Κειμένων</a:t>
            </a:r>
          </a:p>
          <a:p>
            <a:pPr lvl="1"/>
            <a:r>
              <a:rPr lang="el-GR" dirty="0" smtClean="0"/>
              <a:t>Ανάλυση κειμένου στα τρία επίπεδα (κείμενο, περίσταση, αξίες)</a:t>
            </a:r>
          </a:p>
          <a:p>
            <a:pPr lvl="1"/>
            <a:r>
              <a:rPr lang="el-GR" dirty="0" smtClean="0"/>
              <a:t>Έμφαση στο συγκείμενο (πεδίο – τόνος – τρόπος)</a:t>
            </a:r>
          </a:p>
          <a:p>
            <a:pPr lvl="1"/>
            <a:r>
              <a:rPr lang="el-GR" dirty="0" smtClean="0"/>
              <a:t>Συσχέτιση συγκειμένου και γλωσσικών δομών</a:t>
            </a:r>
          </a:p>
          <a:p>
            <a:r>
              <a:rPr lang="el-GR" dirty="0" smtClean="0"/>
              <a:t>Προσέγγιση μέσα στην τάξη</a:t>
            </a:r>
          </a:p>
          <a:p>
            <a:pPr lvl="1"/>
            <a:r>
              <a:rPr lang="el-GR" dirty="0" smtClean="0"/>
              <a:t>Θεματικές ενότητες</a:t>
            </a:r>
          </a:p>
          <a:p>
            <a:pPr lvl="1"/>
            <a:r>
              <a:rPr lang="el-GR" dirty="0" smtClean="0"/>
              <a:t>Ο ρόλος της γραμματικής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ΠΩΣ (Ι):</a:t>
            </a:r>
            <a:br>
              <a:rPr lang="el-GR" dirty="0" smtClean="0"/>
            </a:br>
            <a:r>
              <a:rPr lang="el-GR" dirty="0" smtClean="0"/>
              <a:t>Είδη Κειμένων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Ποια κείμενα;</a:t>
            </a:r>
          </a:p>
          <a:p>
            <a:pPr lvl="1"/>
            <a:r>
              <a:rPr lang="el-GR" dirty="0" smtClean="0"/>
              <a:t>Αυθεντικά Κείμενα</a:t>
            </a:r>
          </a:p>
          <a:p>
            <a:pPr lvl="2"/>
            <a:r>
              <a:rPr lang="el-GR" dirty="0" smtClean="0"/>
              <a:t>Χρηστικά</a:t>
            </a:r>
          </a:p>
          <a:p>
            <a:pPr lvl="2"/>
            <a:r>
              <a:rPr lang="el-GR" dirty="0" smtClean="0"/>
              <a:t>Λογοτεχνικά</a:t>
            </a:r>
          </a:p>
          <a:p>
            <a:pPr lvl="2"/>
            <a:r>
              <a:rPr lang="el-GR" dirty="0" smtClean="0"/>
              <a:t>Ποικιλία </a:t>
            </a:r>
            <a:r>
              <a:rPr lang="el-GR" dirty="0" err="1" smtClean="0"/>
              <a:t>κειμενικών</a:t>
            </a:r>
            <a:r>
              <a:rPr lang="el-GR" dirty="0" smtClean="0"/>
              <a:t> ειδών</a:t>
            </a:r>
          </a:p>
          <a:p>
            <a:pPr lvl="2"/>
            <a:r>
              <a:rPr lang="el-GR" dirty="0" smtClean="0"/>
              <a:t>ΟΧΙ </a:t>
            </a:r>
            <a:r>
              <a:rPr lang="el-GR" dirty="0" err="1" smtClean="0"/>
              <a:t>Ψευδοκείμενα</a:t>
            </a:r>
            <a:endParaRPr lang="el-GR" dirty="0" smtClean="0"/>
          </a:p>
          <a:p>
            <a:pPr lvl="2">
              <a:buNone/>
            </a:pPr>
            <a:endParaRPr lang="el-GR" dirty="0" smtClean="0"/>
          </a:p>
          <a:p>
            <a:pPr lvl="1"/>
            <a:r>
              <a:rPr lang="el-GR" dirty="0" err="1" smtClean="0"/>
              <a:t>Πολυτροπικά</a:t>
            </a:r>
            <a:r>
              <a:rPr lang="el-GR" dirty="0" smtClean="0"/>
              <a:t> Κείμενα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Κείμενα από διαφορετικές πηγές, από διαφορετικές κοινότητες </a:t>
            </a:r>
            <a:r>
              <a:rPr lang="el-GR" dirty="0" err="1" smtClean="0"/>
              <a:t>γραμματισμού</a:t>
            </a:r>
            <a:endParaRPr lang="el-GR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Θεματολογία:</a:t>
            </a:r>
          </a:p>
          <a:p>
            <a:pPr lvl="2"/>
            <a:r>
              <a:rPr lang="el-GR" dirty="0" smtClean="0"/>
              <a:t>Ενασχόληση με </a:t>
            </a:r>
            <a:r>
              <a:rPr lang="el-GR" dirty="0" err="1" smtClean="0"/>
              <a:t>κοινωνικα</a:t>
            </a:r>
            <a:r>
              <a:rPr lang="el-GR" dirty="0" smtClean="0"/>
              <a:t> θέματα, της τοπικής ή ευρύτερης κοινότητάς τους.</a:t>
            </a:r>
          </a:p>
          <a:p>
            <a:pPr lvl="2"/>
            <a:r>
              <a:rPr lang="el-GR" dirty="0" smtClean="0"/>
              <a:t>Κοντά στα ενδιαφέροντα των παιδιών</a:t>
            </a:r>
          </a:p>
          <a:p>
            <a:pPr lvl="2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800" dirty="0" smtClean="0"/>
              <a:t>Θέμα διδασκαλίας: Ανεμοστρόβιλοι</a:t>
            </a:r>
          </a:p>
          <a:p>
            <a:r>
              <a:rPr lang="el-GR" sz="2800" dirty="0" smtClean="0"/>
              <a:t>Βασικά ερωτήματα:</a:t>
            </a:r>
          </a:p>
          <a:p>
            <a:pPr lvl="1"/>
            <a:r>
              <a:rPr lang="el-GR" sz="2400" dirty="0" smtClean="0"/>
              <a:t>ΤΙ;</a:t>
            </a:r>
          </a:p>
          <a:p>
            <a:pPr lvl="1"/>
            <a:r>
              <a:rPr lang="el-GR" sz="2400" dirty="0" smtClean="0"/>
              <a:t>ΠΩΣ;</a:t>
            </a:r>
          </a:p>
          <a:p>
            <a:r>
              <a:rPr lang="el-GR" sz="2800" dirty="0" smtClean="0"/>
              <a:t>Διαφορετικές πηγές / σημ. τρόποι:</a:t>
            </a:r>
          </a:p>
          <a:p>
            <a:pPr lvl="1"/>
            <a:r>
              <a:rPr lang="en-US" sz="2400" dirty="0" smtClean="0">
                <a:hlinkClick r:id="rId2"/>
              </a:rPr>
              <a:t>newspaper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3"/>
              </a:rPr>
              <a:t>Video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4"/>
              </a:rPr>
              <a:t>video 2</a:t>
            </a:r>
            <a:endParaRPr lang="en-US" sz="2400" dirty="0" smtClean="0"/>
          </a:p>
          <a:p>
            <a:pPr lvl="1"/>
            <a:r>
              <a:rPr lang="el-GR" sz="2400" dirty="0" smtClean="0">
                <a:hlinkClick r:id="rId5"/>
              </a:rPr>
              <a:t>Εγκυκλοπαίδεια</a:t>
            </a:r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ΠΩΣ (ΙΙ): Ανάλυση κειμένου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228600" y="1524000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-Right Arrow 5"/>
          <p:cNvSpPr/>
          <p:nvPr/>
        </p:nvSpPr>
        <p:spPr>
          <a:xfrm>
            <a:off x="2743200" y="5029200"/>
            <a:ext cx="609600" cy="152400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Left-Right Arrow 6"/>
          <p:cNvSpPr/>
          <p:nvPr/>
        </p:nvSpPr>
        <p:spPr>
          <a:xfrm>
            <a:off x="5562600" y="5105400"/>
            <a:ext cx="609600" cy="152400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758952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 smtClean="0"/>
              <a:t>Αναδόμηση ενότητας: </a:t>
            </a:r>
            <a:br>
              <a:rPr lang="el-GR" sz="3200" dirty="0" smtClean="0"/>
            </a:br>
            <a:r>
              <a:rPr lang="el-GR" sz="3200" dirty="0" smtClean="0"/>
              <a:t>Ε΄ τάξη – Μουσική, μουσική</a:t>
            </a:r>
            <a:endParaRPr lang="en-US" sz="32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l-GR" u="sng" dirty="0" smtClean="0">
                <a:latin typeface="Sylfaen" pitchFamily="18" charset="0"/>
              </a:rPr>
              <a:t>1. Μελέτη Ενότητας </a:t>
            </a:r>
          </a:p>
          <a:p>
            <a:pPr algn="l" eaLnBrk="1" hangingPunct="1">
              <a:buFontTx/>
              <a:buChar char="-"/>
            </a:pPr>
            <a:r>
              <a:rPr lang="el-GR" dirty="0" smtClean="0">
                <a:latin typeface="Sylfaen" pitchFamily="18" charset="0"/>
              </a:rPr>
              <a:t>ΤΙ –ΠΩΣ - ΓΙΑΤΙ</a:t>
            </a:r>
          </a:p>
          <a:p>
            <a:pPr lvl="1" eaLnBrk="1" hangingPunct="1">
              <a:buFontTx/>
              <a:buChar char="-"/>
            </a:pPr>
            <a:r>
              <a:rPr lang="el-GR" dirty="0" smtClean="0">
                <a:latin typeface="Sylfaen" pitchFamily="18" charset="0"/>
              </a:rPr>
              <a:t>Μελετώ τα υπάρχοντα κείμενα.</a:t>
            </a:r>
          </a:p>
          <a:p>
            <a:pPr lvl="1" eaLnBrk="1" hangingPunct="1">
              <a:buFontTx/>
              <a:buChar char="-"/>
            </a:pPr>
            <a:r>
              <a:rPr lang="el-GR" dirty="0" smtClean="0">
                <a:latin typeface="Sylfaen" pitchFamily="18" charset="0"/>
              </a:rPr>
              <a:t>Ποιοι είναι οι γενικοί στόχοι της ενότητας (αν υπάρχουν);</a:t>
            </a:r>
          </a:p>
          <a:p>
            <a:pPr lvl="1" eaLnBrk="1" hangingPunct="1">
              <a:buFontTx/>
              <a:buChar char="-"/>
            </a:pPr>
            <a:r>
              <a:rPr lang="el-GR" dirty="0" smtClean="0">
                <a:latin typeface="Sylfaen" pitchFamily="18" charset="0"/>
              </a:rPr>
              <a:t>Υπάρχει ποικιλία </a:t>
            </a:r>
            <a:r>
              <a:rPr lang="el-GR" dirty="0" err="1" smtClean="0">
                <a:latin typeface="Sylfaen" pitchFamily="18" charset="0"/>
              </a:rPr>
              <a:t>κειμενικών</a:t>
            </a:r>
            <a:r>
              <a:rPr lang="el-GR" dirty="0" smtClean="0">
                <a:latin typeface="Sylfaen" pitchFamily="18" charset="0"/>
              </a:rPr>
              <a:t> ειδών; Υπάρχουν στοιχεία </a:t>
            </a:r>
            <a:r>
              <a:rPr lang="el-GR" dirty="0" err="1" smtClean="0">
                <a:latin typeface="Sylfaen" pitchFamily="18" charset="0"/>
              </a:rPr>
              <a:t>πολυτροπικότητας</a:t>
            </a:r>
            <a:r>
              <a:rPr lang="el-GR" dirty="0" smtClean="0">
                <a:latin typeface="Sylfaen" pitchFamily="18" charset="0"/>
              </a:rPr>
              <a:t> / </a:t>
            </a:r>
            <a:r>
              <a:rPr lang="el-GR" dirty="0" err="1" smtClean="0">
                <a:latin typeface="Sylfaen" pitchFamily="18" charset="0"/>
              </a:rPr>
              <a:t>πολυτροπικά</a:t>
            </a:r>
            <a:r>
              <a:rPr lang="el-GR" dirty="0" smtClean="0">
                <a:latin typeface="Sylfaen" pitchFamily="18" charset="0"/>
              </a:rPr>
              <a:t> κείμενα;</a:t>
            </a:r>
          </a:p>
          <a:p>
            <a:pPr lvl="1" eaLnBrk="1" hangingPunct="1">
              <a:buFontTx/>
              <a:buChar char="-"/>
            </a:pPr>
            <a:endParaRPr lang="el-GR" dirty="0" smtClean="0">
              <a:latin typeface="Sylfaen" pitchFamily="18" charset="0"/>
            </a:endParaRPr>
          </a:p>
          <a:p>
            <a:pPr algn="l" eaLnBrk="1" hangingPunct="1"/>
            <a:endParaRPr lang="el-GR" dirty="0" smtClean="0"/>
          </a:p>
          <a:p>
            <a:pPr algn="l" eaLnBrk="1" hangingPunct="1"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l-GR" sz="3200" dirty="0" smtClean="0"/>
              <a:t>Αναδόμηση ενότητας: </a:t>
            </a:r>
            <a:br>
              <a:rPr lang="el-GR" sz="3200" dirty="0" smtClean="0"/>
            </a:br>
            <a:r>
              <a:rPr lang="el-GR" sz="3200" dirty="0" smtClean="0"/>
              <a:t>Ε΄ τάξη – Μουσική, μουσική</a:t>
            </a:r>
            <a:endParaRPr lang="en-US" sz="32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267200"/>
          </a:xfrm>
        </p:spPr>
        <p:txBody>
          <a:bodyPr/>
          <a:lstStyle/>
          <a:p>
            <a:pPr algn="l" eaLnBrk="1" hangingPunct="1"/>
            <a:r>
              <a:rPr lang="el-GR" sz="2800" u="sng" dirty="0" smtClean="0">
                <a:latin typeface="Sylfaen" pitchFamily="18" charset="0"/>
              </a:rPr>
              <a:t>2. </a:t>
            </a:r>
            <a:r>
              <a:rPr lang="el-GR" sz="2800" u="sng" dirty="0" err="1" smtClean="0">
                <a:latin typeface="Sylfaen" pitchFamily="18" charset="0"/>
              </a:rPr>
              <a:t>Στοχοθεσία</a:t>
            </a:r>
            <a:r>
              <a:rPr lang="el-GR" sz="2800" u="sng" dirty="0" smtClean="0">
                <a:latin typeface="Sylfaen" pitchFamily="18" charset="0"/>
              </a:rPr>
              <a:t> Ενότητας</a:t>
            </a:r>
          </a:p>
          <a:p>
            <a:pPr algn="l" eaLnBrk="1" hangingPunct="1">
              <a:buFontTx/>
              <a:buChar char="•"/>
            </a:pPr>
            <a:r>
              <a:rPr lang="el-GR" sz="2400" dirty="0" smtClean="0">
                <a:latin typeface="Sylfaen" pitchFamily="18" charset="0"/>
              </a:rPr>
              <a:t>Θέτω θεματικούς άξονες</a:t>
            </a:r>
          </a:p>
          <a:p>
            <a:pPr algn="l" eaLnBrk="1" hangingPunct="1">
              <a:buFontTx/>
              <a:buChar char="•"/>
            </a:pPr>
            <a:r>
              <a:rPr lang="el-GR" sz="2400" dirty="0" smtClean="0">
                <a:latin typeface="Sylfaen" pitchFamily="18" charset="0"/>
              </a:rPr>
              <a:t>Θέτω γενικούς στόχους ενότητας στα τρία επίπεδα: </a:t>
            </a:r>
          </a:p>
          <a:p>
            <a:pPr lvl="1" eaLnBrk="1" hangingPunct="1"/>
            <a:r>
              <a:rPr lang="el-GR" sz="2000" dirty="0" smtClean="0">
                <a:latin typeface="Sylfaen" pitchFamily="18" charset="0"/>
              </a:rPr>
              <a:t>Στόχοι δομής και περιεχομένου (Γλώσσα ως κείμενο)</a:t>
            </a:r>
          </a:p>
          <a:p>
            <a:pPr lvl="1" eaLnBrk="1" hangingPunct="1"/>
            <a:r>
              <a:rPr lang="el-GR" sz="2000" dirty="0" smtClean="0">
                <a:latin typeface="Sylfaen" pitchFamily="18" charset="0"/>
              </a:rPr>
              <a:t>Στόχοι </a:t>
            </a:r>
            <a:r>
              <a:rPr lang="el-GR" sz="2000" dirty="0" err="1" smtClean="0">
                <a:latin typeface="Sylfaen" pitchFamily="18" charset="0"/>
              </a:rPr>
              <a:t>κειμενικότητας</a:t>
            </a:r>
            <a:r>
              <a:rPr lang="el-GR" sz="2000" dirty="0" smtClean="0">
                <a:latin typeface="Sylfaen" pitchFamily="18" charset="0"/>
              </a:rPr>
              <a:t> (Γλώσσα ως περίσταση)</a:t>
            </a:r>
          </a:p>
          <a:p>
            <a:pPr lvl="1" eaLnBrk="1" hangingPunct="1"/>
            <a:r>
              <a:rPr lang="el-GR" sz="2000" dirty="0" smtClean="0">
                <a:latin typeface="Sylfaen" pitchFamily="18" charset="0"/>
              </a:rPr>
              <a:t>Στόχοι κριτικού </a:t>
            </a:r>
            <a:r>
              <a:rPr lang="el-GR" sz="2000" dirty="0" err="1" smtClean="0">
                <a:latin typeface="Sylfaen" pitchFamily="18" charset="0"/>
              </a:rPr>
              <a:t>γραμματισμού</a:t>
            </a:r>
            <a:r>
              <a:rPr lang="el-GR" sz="2000" dirty="0" smtClean="0">
                <a:latin typeface="Sylfaen" pitchFamily="18" charset="0"/>
              </a:rPr>
              <a:t> (Γλώσσα ως κοινωνική πρακτική)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166</TotalTime>
  <Words>656</Words>
  <Application>Microsoft Office PowerPoint</Application>
  <PresentationFormat>On-screen Show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Georgia</vt:lpstr>
      <vt:lpstr>Sylfaen</vt:lpstr>
      <vt:lpstr>Wingdings</vt:lpstr>
      <vt:lpstr>Wingdings 2</vt:lpstr>
      <vt:lpstr>Civic</vt:lpstr>
      <vt:lpstr>Κείμενα, Γλωσσική δομή και Ανάπτυξη ενότητας</vt:lpstr>
      <vt:lpstr>ΓΡΑΜΜΑΤΙΣΜΟΣ ΩΣ ΚΟΙΝΩΝΙΚΑ ΤΟΠΟΘΕΤΗΜΕΝΗ ΠΡΑΚΤΙΚΗ: ΒΑΣΙΚΕΣ ΑΡΧΕΣ</vt:lpstr>
      <vt:lpstr>ΓΙΑΤΙ (Ι)</vt:lpstr>
      <vt:lpstr>ΠΩΣ</vt:lpstr>
      <vt:lpstr>ΠΩΣ (Ι): Είδη Κειμένων</vt:lpstr>
      <vt:lpstr>Παράδειγμα</vt:lpstr>
      <vt:lpstr>ΠΩΣ (ΙΙ): Ανάλυση κειμένου</vt:lpstr>
      <vt:lpstr>Αναδόμηση ενότητας:  Ε΄ τάξη – Μουσική, μουσική</vt:lpstr>
      <vt:lpstr>Αναδόμηση ενότητας:  Ε΄ τάξη – Μουσική, μουσική</vt:lpstr>
      <vt:lpstr>Αναδόμηση ενότητας:  Ε΄ τάξη – Μουσική, μουσική</vt:lpstr>
      <vt:lpstr>Ποικιλία κειμένων και κειμενικών ειδών</vt:lpstr>
      <vt:lpstr>Σχέδιο Μαθήματος 1: Συναυλίες</vt:lpstr>
      <vt:lpstr>Σχέδιο Μαθήματος 1: Συναυλίες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Κριτικός Γραμματισμός: ΓΙΑΤΙ, ΤΙ, ΠΩΣ;</dc:title>
  <dc:creator>Elena Ioannidou</dc:creator>
  <cp:lastModifiedBy>Elena Ioannidou</cp:lastModifiedBy>
  <cp:revision>35</cp:revision>
  <dcterms:created xsi:type="dcterms:W3CDTF">2006-08-16T00:00:00Z</dcterms:created>
  <dcterms:modified xsi:type="dcterms:W3CDTF">2016-05-18T21:53:12Z</dcterms:modified>
</cp:coreProperties>
</file>