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0" r:id="rId3"/>
  </p:sldMasterIdLst>
  <p:notesMasterIdLst>
    <p:notesMasterId r:id="rId31"/>
  </p:notesMasterIdLst>
  <p:handoutMasterIdLst>
    <p:handoutMasterId r:id="rId32"/>
  </p:handoutMasterIdLst>
  <p:sldIdLst>
    <p:sldId id="341" r:id="rId4"/>
    <p:sldId id="406" r:id="rId5"/>
    <p:sldId id="367" r:id="rId6"/>
    <p:sldId id="368" r:id="rId7"/>
    <p:sldId id="407" r:id="rId8"/>
    <p:sldId id="408" r:id="rId9"/>
    <p:sldId id="409" r:id="rId10"/>
    <p:sldId id="387" r:id="rId11"/>
    <p:sldId id="388" r:id="rId12"/>
    <p:sldId id="389" r:id="rId13"/>
    <p:sldId id="390" r:id="rId14"/>
    <p:sldId id="391" r:id="rId15"/>
    <p:sldId id="392" r:id="rId16"/>
    <p:sldId id="400" r:id="rId17"/>
    <p:sldId id="397" r:id="rId18"/>
    <p:sldId id="398" r:id="rId19"/>
    <p:sldId id="39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298" r:id="rId30"/>
  </p:sldIdLst>
  <p:sldSz cx="99012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49">
          <p15:clr>
            <a:srgbClr val="A4A3A4"/>
          </p15:clr>
        </p15:guide>
        <p15:guide id="2" orient="horz" pos="139">
          <p15:clr>
            <a:srgbClr val="A4A3A4"/>
          </p15:clr>
        </p15:guide>
        <p15:guide id="3" orient="horz" pos="4175">
          <p15:clr>
            <a:srgbClr val="A4A3A4"/>
          </p15:clr>
        </p15:guide>
        <p15:guide id="4" orient="horz" pos="449">
          <p15:clr>
            <a:srgbClr val="A4A3A4"/>
          </p15:clr>
        </p15:guide>
        <p15:guide id="5" orient="horz" pos="667">
          <p15:clr>
            <a:srgbClr val="A4A3A4"/>
          </p15:clr>
        </p15:guide>
        <p15:guide id="6" orient="horz" pos="2834">
          <p15:clr>
            <a:srgbClr val="A4A3A4"/>
          </p15:clr>
        </p15:guide>
        <p15:guide id="7" orient="horz" pos="3875">
          <p15:clr>
            <a:srgbClr val="A4A3A4"/>
          </p15:clr>
        </p15:guide>
        <p15:guide id="8" orient="horz" pos="4123">
          <p15:clr>
            <a:srgbClr val="A4A3A4"/>
          </p15:clr>
        </p15:guide>
        <p15:guide id="9" orient="horz" pos="2703">
          <p15:clr>
            <a:srgbClr val="A4A3A4"/>
          </p15:clr>
        </p15:guide>
        <p15:guide id="10" pos="1392">
          <p15:clr>
            <a:srgbClr val="A4A3A4"/>
          </p15:clr>
        </p15:guide>
        <p15:guide id="11" pos="5636">
          <p15:clr>
            <a:srgbClr val="A4A3A4"/>
          </p15:clr>
        </p15:guide>
        <p15:guide id="12" pos="4526">
          <p15:clr>
            <a:srgbClr val="A4A3A4"/>
          </p15:clr>
        </p15:guide>
        <p15:guide id="13" pos="613">
          <p15:clr>
            <a:srgbClr val="A4A3A4"/>
          </p15:clr>
        </p15:guide>
        <p15:guide id="14" pos="3231">
          <p15:clr>
            <a:srgbClr val="A4A3A4"/>
          </p15:clr>
        </p15:guide>
        <p15:guide id="15" pos="4202">
          <p15:clr>
            <a:srgbClr val="A4A3A4"/>
          </p15:clr>
        </p15:guide>
        <p15:guide id="16" pos="44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B2C"/>
    <a:srgbClr val="CAF0F6"/>
    <a:srgbClr val="99E0ED"/>
    <a:srgbClr val="6CD2E5"/>
    <a:srgbClr val="D5E6F4"/>
    <a:srgbClr val="A6C6E6"/>
    <a:srgbClr val="83AFDC"/>
    <a:srgbClr val="EFDDEC"/>
    <a:srgbClr val="D8AFD3"/>
    <a:srgbClr val="C88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4" autoAdjust="0"/>
    <p:restoredTop sz="85649" autoAdjust="0"/>
  </p:normalViewPr>
  <p:slideViewPr>
    <p:cSldViewPr snapToGrid="0" snapToObjects="1">
      <p:cViewPr>
        <p:scale>
          <a:sx n="74" d="100"/>
          <a:sy n="74" d="100"/>
        </p:scale>
        <p:origin x="-1555" y="-106"/>
      </p:cViewPr>
      <p:guideLst>
        <p:guide orient="horz" pos="2949"/>
        <p:guide orient="horz" pos="139"/>
        <p:guide orient="horz" pos="4175"/>
        <p:guide orient="horz" pos="449"/>
        <p:guide orient="horz" pos="667"/>
        <p:guide orient="horz" pos="2834"/>
        <p:guide orient="horz" pos="3875"/>
        <p:guide orient="horz" pos="4123"/>
        <p:guide orient="horz" pos="2703"/>
        <p:guide pos="1392"/>
        <p:guide pos="5636"/>
        <p:guide pos="4526"/>
        <p:guide pos="613"/>
        <p:guide pos="3231"/>
        <p:guide pos="4202"/>
        <p:guide pos="4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C6757-CA26-4273-8E02-0B47BE4CBBEA}" type="datetimeFigureOut">
              <a:rPr lang="en-GB" smtClean="0"/>
              <a:t>05/06/2018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8392-E67F-474C-88AC-7C2273DAA8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007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2E528-21CF-490F-93A1-05A9C3531E46}" type="datetimeFigureOut">
              <a:rPr lang="en-GB" smtClean="0"/>
              <a:t>05/06/2018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4088" y="685800"/>
            <a:ext cx="4949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42417-133D-42BF-B7C8-4C67396B127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30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42417-133D-42BF-B7C8-4C67396B127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97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01738" y="1143000"/>
            <a:ext cx="4454525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7956550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06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5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80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1" r="3550" b="1"/>
          <a:stretch/>
        </p:blipFill>
        <p:spPr>
          <a:xfrm>
            <a:off x="0" y="0"/>
            <a:ext cx="9879806" cy="6858000"/>
          </a:xfrm>
          <a:prstGeom prst="rect">
            <a:avLst/>
          </a:prstGeom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11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-1288" r="6591" b="1288"/>
          <a:stretch/>
        </p:blipFill>
        <p:spPr>
          <a:xfrm>
            <a:off x="0" y="-1490489"/>
            <a:ext cx="9875042" cy="8348489"/>
          </a:xfrm>
          <a:prstGeom prst="rect">
            <a:avLst/>
          </a:prstGeom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50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023"/>
          <a:stretch/>
        </p:blipFill>
        <p:spPr>
          <a:xfrm>
            <a:off x="1" y="9126"/>
            <a:ext cx="9879805" cy="6848874"/>
          </a:xfrm>
          <a:prstGeom prst="rect">
            <a:avLst/>
          </a:prstGeom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86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(No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r="7963" b="178"/>
          <a:stretch/>
        </p:blipFill>
        <p:spPr>
          <a:xfrm>
            <a:off x="0" y="0"/>
            <a:ext cx="9893300" cy="6858000"/>
          </a:xfrm>
          <a:prstGeom prst="rect">
            <a:avLst/>
          </a:prstGeom>
        </p:spPr>
      </p:pic>
      <p:sp>
        <p:nvSpPr>
          <p:cNvPr id="18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18257" y="0"/>
            <a:ext cx="989806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5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79806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-9525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8217036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30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79806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-9525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23412" y="4267201"/>
            <a:ext cx="1344920" cy="22698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47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GB" sz="147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00" b="1" i="0" u="none" strike="noStrike" kern="1200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Main heading goes here</a:t>
            </a:r>
            <a:endParaRPr lang="en-GB" dirty="0"/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rgbClr val="4E4E4E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64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933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9" y="6105226"/>
            <a:ext cx="2977902" cy="2346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72968" y="2187383"/>
            <a:ext cx="3430747" cy="759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35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GB" sz="4335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3766" y="683477"/>
            <a:ext cx="3017168" cy="183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NAME PERSON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63766" y="1058863"/>
            <a:ext cx="3017168" cy="5445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 +44 (0) 000 000 000</a:t>
            </a:r>
          </a:p>
          <a:p>
            <a:pPr lvl="0"/>
            <a:r>
              <a:rPr lang="en-US" dirty="0" smtClean="0"/>
              <a:t>T +44 (0) 000 000 000</a:t>
            </a:r>
          </a:p>
          <a:p>
            <a:pPr lvl="0"/>
            <a:r>
              <a:rPr lang="en-US" dirty="0" smtClean="0"/>
              <a:t>E name.person@macmillan.com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73138" y="683477"/>
            <a:ext cx="16152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GB" sz="1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more information</a:t>
            </a:r>
          </a:p>
          <a:p>
            <a:pPr marL="0" lv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GB" sz="1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Please contact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63766" y="866675"/>
            <a:ext cx="3017168" cy="192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8688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7956550" cy="4548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24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129232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7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129213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841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971999" y="810279"/>
            <a:ext cx="7975151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129214" y="1603375"/>
            <a:ext cx="3817938" cy="45481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49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6" y="1603375"/>
            <a:ext cx="6091238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85025" y="4460875"/>
            <a:ext cx="1743075" cy="1690688"/>
          </a:xfrm>
        </p:spPr>
        <p:txBody>
          <a:bodyPr anchor="b">
            <a:noAutofit/>
          </a:bodyPr>
          <a:lstStyle>
            <a:lvl1pPr>
              <a:defRPr sz="1200" b="0">
                <a:solidFill>
                  <a:srgbClr val="4E4E4E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754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152919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20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1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5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980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933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9" y="6105226"/>
            <a:ext cx="2977902" cy="2346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72989" y="2187417"/>
            <a:ext cx="3430747" cy="759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35" b="1" dirty="0" smtClean="0">
                <a:solidFill>
                  <a:prstClr val="whit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GB" sz="4335" b="1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3766" y="683511"/>
            <a:ext cx="3017168" cy="183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NAME PERSON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63766" y="1058863"/>
            <a:ext cx="3017168" cy="5445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 +44 (0) 000 000 000</a:t>
            </a:r>
          </a:p>
          <a:p>
            <a:pPr lvl="0"/>
            <a:r>
              <a:rPr lang="en-US" dirty="0" smtClean="0"/>
              <a:t>T +44 (0) 000 000 000</a:t>
            </a:r>
          </a:p>
          <a:p>
            <a:pPr lvl="0"/>
            <a:r>
              <a:rPr lang="en-US" dirty="0" smtClean="0"/>
              <a:t>E name.person@macmillan.com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73139" y="683511"/>
            <a:ext cx="16152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For more information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Please contact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63766" y="866675"/>
            <a:ext cx="3017168" cy="192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541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400">
                <a:latin typeface="Calibri" pitchFamily="34" charset="0"/>
              </a:defRPr>
            </a:lvl4pPr>
            <a:lvl5pPr>
              <a:defRPr sz="24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064" y="6356361"/>
            <a:ext cx="2310289" cy="365125"/>
          </a:xfrm>
          <a:prstGeom prst="rect">
            <a:avLst/>
          </a:prstGeom>
        </p:spPr>
        <p:txBody>
          <a:bodyPr/>
          <a:lstStyle/>
          <a:p>
            <a:fld id="{F48ED988-75AF-40DA-BE1F-FCD3EE3875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0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www.nile-elt.com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3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3 (Inser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64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7956550" cy="45481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5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810273"/>
            <a:ext cx="797515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971550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129213" y="1603375"/>
            <a:ext cx="3817937" cy="45481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50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kumimoji="0" lang="en-GB" sz="24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129232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5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971999" y="810279"/>
            <a:ext cx="7975151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971568" y="1603375"/>
            <a:ext cx="3802063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129214" y="1603375"/>
            <a:ext cx="3817938" cy="45481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00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6" y="1603375"/>
            <a:ext cx="6091238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85025" y="4460875"/>
            <a:ext cx="1743075" cy="1690688"/>
          </a:xfrm>
        </p:spPr>
        <p:txBody>
          <a:bodyPr anchor="b">
            <a:noAutofit/>
          </a:bodyPr>
          <a:lstStyle>
            <a:lvl1pPr>
              <a:defRPr sz="1200" b="0">
                <a:solidFill>
                  <a:srgbClr val="4E4E4E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3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1" y="810279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193969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20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928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1" y="0"/>
            <a:ext cx="9898063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511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77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5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5" y="1436870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321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8933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97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524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407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9" y="6105226"/>
            <a:ext cx="2977902" cy="2346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72989" y="2187417"/>
            <a:ext cx="3430747" cy="759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335" b="1" dirty="0" smtClean="0">
                <a:solidFill>
                  <a:prstClr val="whit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GB" sz="4335" b="1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3766" y="683511"/>
            <a:ext cx="3017168" cy="183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NAME PERSON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63766" y="1058863"/>
            <a:ext cx="3017168" cy="5445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 +44 (0) 000 000 000</a:t>
            </a:r>
          </a:p>
          <a:p>
            <a:pPr lvl="0"/>
            <a:r>
              <a:rPr lang="en-US" dirty="0" smtClean="0"/>
              <a:t>T +44 (0) 000 000 000</a:t>
            </a:r>
          </a:p>
          <a:p>
            <a:pPr lvl="0"/>
            <a:r>
              <a:rPr lang="en-US" dirty="0" smtClean="0"/>
              <a:t>E name.person@macmillan.com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73139" y="683511"/>
            <a:ext cx="16152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For more information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sz="1000" dirty="0" smtClean="0">
                <a:solidFill>
                  <a:prstClr val="white"/>
                </a:solidFill>
              </a:rPr>
              <a:t>Please contact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63766" y="866675"/>
            <a:ext cx="3017168" cy="192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chemeClr val="bg1"/>
                </a:solidFill>
              </a:defRPr>
            </a:lvl1pPr>
            <a:lvl2pPr marL="0" indent="0"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09902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400">
                <a:latin typeface="Calibri" pitchFamily="34" charset="0"/>
              </a:defRPr>
            </a:lvl4pPr>
            <a:lvl5pPr>
              <a:defRPr sz="24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064" y="6356361"/>
            <a:ext cx="2310289" cy="365125"/>
          </a:xfrm>
          <a:prstGeom prst="rect">
            <a:avLst/>
          </a:prstGeom>
        </p:spPr>
        <p:txBody>
          <a:bodyPr/>
          <a:lstStyle/>
          <a:p>
            <a:fld id="{F48ED988-75AF-40DA-BE1F-FCD3EE38750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3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www.nile-elt.com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5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062" y="6245225"/>
            <a:ext cx="2310289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CA06-2CA5-4B21-BB47-E68FBA68F7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4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1603375"/>
            <a:ext cx="6091238" cy="4548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85025" y="4460875"/>
            <a:ext cx="1743075" cy="1690688"/>
          </a:xfrm>
        </p:spPr>
        <p:txBody>
          <a:bodyPr anchor="b">
            <a:noAutofit/>
          </a:bodyPr>
          <a:lstStyle>
            <a:lvl1pPr>
              <a:defRPr sz="1200" b="0">
                <a:solidFill>
                  <a:srgbClr val="4E4E4E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632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6470703"/>
            <a:ext cx="9889951" cy="3872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0" y="0"/>
            <a:ext cx="9901238" cy="3737981"/>
          </a:xfrm>
          <a:prstGeom prst="rect">
            <a:avLst/>
          </a:prstGeom>
          <a:solidFill>
            <a:srgbClr val="E3F3E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62205" y="4073611"/>
            <a:ext cx="8717884" cy="14630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16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457189" marR="0" lvl="1" indent="-12689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914377" marR="0" lvl="2" indent="-12677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371566" marR="0" lvl="3" indent="-12665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285943" marR="0" lvl="5" indent="-12643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131" marR="0" lvl="6" indent="-12631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320" marR="0" lvl="7" indent="-12619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509" marR="0" lvl="8" indent="-12608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0888" y="5717936"/>
            <a:ext cx="784735" cy="4831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0" y="3514802"/>
            <a:ext cx="9901238" cy="10077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2400"/>
              </a:spcBef>
              <a:spcAft>
                <a:spcPts val="200"/>
              </a:spcAft>
              <a:buClr>
                <a:schemeClr val="accent2"/>
              </a:buClr>
              <a:buFont typeface="Questrial"/>
              <a:buNone/>
              <a:defRPr sz="27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265176" marR="0" lvl="1" indent="-3657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448056" marR="0" lvl="2" indent="-670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594360" marR="0" lvl="3" indent="-6095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777240" marR="0" lvl="4" indent="-6604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914400" marR="0" lvl="5" indent="-63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060704" marR="0" lvl="6" indent="-70103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216152" marR="0" lvl="7" indent="-731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1362456" marR="0" lvl="8" indent="-67055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2648" y="14289"/>
            <a:ext cx="7660817" cy="353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0186" y="620687"/>
            <a:ext cx="985816" cy="5153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116407" y="6470704"/>
            <a:ext cx="374110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932992" y="6470704"/>
            <a:ext cx="4792630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801100" y="6470704"/>
            <a:ext cx="79072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1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‹#›</a:t>
            </a:fld>
            <a:endParaRPr lang="de-DE" sz="1100" b="0" i="0" u="none" strike="noStrike" cap="none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8718533" y="5699931"/>
            <a:ext cx="117141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Funded by the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Erasmus+ Programme</a:t>
            </a:r>
            <a:r>
              <a:rPr lang="de-DE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de-DE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European Union </a:t>
            </a:r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50" y="5699930"/>
            <a:ext cx="7938642" cy="509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24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810273"/>
            <a:ext cx="795610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00" b="0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Subheading goes here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Presentation heading |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180169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Lo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Brandguild\Projects\BRG008_MacEd template (Bridget Ruffell)\1. Client source files\MacEd_PPT_elements_210514\Images\Group_adj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 b="4713"/>
          <a:stretch/>
        </p:blipFill>
        <p:spPr bwMode="auto">
          <a:xfrm>
            <a:off x="-1" y="0"/>
            <a:ext cx="9893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82" y="5859717"/>
            <a:ext cx="8279833" cy="84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  <p:pic>
        <p:nvPicPr>
          <p:cNvPr id="3" name="Picture 2" descr="MELL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/>
          <a:stretch/>
        </p:blipFill>
        <p:spPr>
          <a:xfrm>
            <a:off x="7433336" y="5943569"/>
            <a:ext cx="2467902" cy="9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6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Sh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Brandguild\Projects\BRG008_MacEd template (Bridget Ruffell)\1. Client source files\MacEd_PPT_elements_210514\Images\Group_adj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 b="4713"/>
          <a:stretch/>
        </p:blipFill>
        <p:spPr bwMode="auto">
          <a:xfrm>
            <a:off x="-1" y="0"/>
            <a:ext cx="9893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  <p:sp>
        <p:nvSpPr>
          <p:cNvPr id="12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 descr="MELL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/>
          <a:stretch/>
        </p:blipFill>
        <p:spPr>
          <a:xfrm>
            <a:off x="7433336" y="5943569"/>
            <a:ext cx="2467902" cy="9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9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 (Inser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18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62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9898063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AutoShape 5"/>
          <p:cNvSpPr>
            <a:spLocks noChangeAspect="1" noChangeArrowheads="1" noTextEdit="1"/>
          </p:cNvSpPr>
          <p:nvPr userDrawn="1"/>
        </p:nvSpPr>
        <p:spPr bwMode="auto">
          <a:xfrm>
            <a:off x="0" y="220663"/>
            <a:ext cx="9640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0" y="217490"/>
            <a:ext cx="8236914" cy="1668269"/>
          </a:xfrm>
          <a:custGeom>
            <a:avLst/>
            <a:gdLst>
              <a:gd name="T0" fmla="*/ 2560 w 2571"/>
              <a:gd name="T1" fmla="*/ 0 h 521"/>
              <a:gd name="T2" fmla="*/ 0 w 2571"/>
              <a:gd name="T3" fmla="*/ 0 h 521"/>
              <a:gd name="T4" fmla="*/ 0 w 2571"/>
              <a:gd name="T5" fmla="*/ 520 h 521"/>
              <a:gd name="T6" fmla="*/ 1988 w 2571"/>
              <a:gd name="T7" fmla="*/ 521 h 521"/>
              <a:gd name="T8" fmla="*/ 2560 w 2571"/>
              <a:gd name="T9" fmla="*/ 90 h 521"/>
              <a:gd name="T10" fmla="*/ 2571 w 2571"/>
              <a:gd name="T11" fmla="*/ 0 h 521"/>
              <a:gd name="T12" fmla="*/ 2560 w 2571"/>
              <a:gd name="T13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1" h="521">
                <a:moveTo>
                  <a:pt x="25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20"/>
                  <a:pt x="0" y="520"/>
                  <a:pt x="0" y="520"/>
                </a:cubicBezTo>
                <a:cubicBezTo>
                  <a:pt x="1988" y="521"/>
                  <a:pt x="1988" y="521"/>
                  <a:pt x="1988" y="521"/>
                </a:cubicBezTo>
                <a:cubicBezTo>
                  <a:pt x="2252" y="521"/>
                  <a:pt x="2494" y="484"/>
                  <a:pt x="2560" y="90"/>
                </a:cubicBezTo>
                <a:cubicBezTo>
                  <a:pt x="2560" y="90"/>
                  <a:pt x="2570" y="28"/>
                  <a:pt x="2571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D51B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-7938" y="0"/>
            <a:ext cx="9901238" cy="6858000"/>
          </a:xfrm>
          <a:custGeom>
            <a:avLst/>
            <a:gdLst>
              <a:gd name="T0" fmla="*/ 0 w 3118"/>
              <a:gd name="T1" fmla="*/ 0 h 2160"/>
              <a:gd name="T2" fmla="*/ 0 w 3118"/>
              <a:gd name="T3" fmla="*/ 68 h 2160"/>
              <a:gd name="T4" fmla="*/ 2930 w 3118"/>
              <a:gd name="T5" fmla="*/ 68 h 2160"/>
              <a:gd name="T6" fmla="*/ 3045 w 3118"/>
              <a:gd name="T7" fmla="*/ 183 h 2160"/>
              <a:gd name="T8" fmla="*/ 3045 w 3118"/>
              <a:gd name="T9" fmla="*/ 1976 h 2160"/>
              <a:gd name="T10" fmla="*/ 2930 w 3118"/>
              <a:gd name="T11" fmla="*/ 2091 h 2160"/>
              <a:gd name="T12" fmla="*/ 0 w 3118"/>
              <a:gd name="T13" fmla="*/ 2091 h 2160"/>
              <a:gd name="T14" fmla="*/ 0 w 3118"/>
              <a:gd name="T15" fmla="*/ 2160 h 2160"/>
              <a:gd name="T16" fmla="*/ 3118 w 3118"/>
              <a:gd name="T17" fmla="*/ 2160 h 2160"/>
              <a:gd name="T18" fmla="*/ 3118 w 3118"/>
              <a:gd name="T19" fmla="*/ 0 h 2160"/>
              <a:gd name="T20" fmla="*/ 0 w 3118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18" h="2160">
                <a:moveTo>
                  <a:pt x="0" y="0"/>
                </a:moveTo>
                <a:cubicBezTo>
                  <a:pt x="0" y="68"/>
                  <a:pt x="0" y="68"/>
                  <a:pt x="0" y="68"/>
                </a:cubicBezTo>
                <a:cubicBezTo>
                  <a:pt x="2930" y="68"/>
                  <a:pt x="2930" y="68"/>
                  <a:pt x="2930" y="68"/>
                </a:cubicBezTo>
                <a:cubicBezTo>
                  <a:pt x="2994" y="68"/>
                  <a:pt x="3045" y="120"/>
                  <a:pt x="3045" y="183"/>
                </a:cubicBezTo>
                <a:cubicBezTo>
                  <a:pt x="3045" y="1976"/>
                  <a:pt x="3045" y="1976"/>
                  <a:pt x="3045" y="1976"/>
                </a:cubicBezTo>
                <a:cubicBezTo>
                  <a:pt x="3045" y="2040"/>
                  <a:pt x="2994" y="2091"/>
                  <a:pt x="2930" y="2091"/>
                </a:cubicBezTo>
                <a:cubicBezTo>
                  <a:pt x="0" y="2091"/>
                  <a:pt x="0" y="2091"/>
                  <a:pt x="0" y="2091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118" y="2160"/>
                  <a:pt x="3118" y="2160"/>
                  <a:pt x="3118" y="2160"/>
                </a:cubicBezTo>
                <a:cubicBezTo>
                  <a:pt x="3118" y="0"/>
                  <a:pt x="3118" y="0"/>
                  <a:pt x="31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Freeform 26"/>
          <p:cNvSpPr>
            <a:spLocks/>
          </p:cNvSpPr>
          <p:nvPr userDrawn="1"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642477"/>
            <a:ext cx="7084390" cy="3449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233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HEADLINE GOES HERE</a:t>
            </a:r>
            <a:endParaRPr lang="en-GB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971643"/>
            <a:ext cx="7084390" cy="312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2044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 goes here</a:t>
            </a:r>
            <a:endParaRPr lang="en-GB" dirty="0"/>
          </a:p>
        </p:txBody>
      </p:sp>
      <p:sp>
        <p:nvSpPr>
          <p:cNvPr id="20" name="Text Placeholder 1023"/>
          <p:cNvSpPr>
            <a:spLocks noGrp="1"/>
          </p:cNvSpPr>
          <p:nvPr>
            <p:ph type="body" sz="quarter" idx="12" hasCustomPrompt="1"/>
          </p:nvPr>
        </p:nvSpPr>
        <p:spPr>
          <a:xfrm>
            <a:off x="972000" y="1436836"/>
            <a:ext cx="3865563" cy="166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kumimoji="0" lang="en-GB" sz="11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Date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51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02131" y="6454140"/>
            <a:ext cx="353546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rgbClr val="909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9" y="1099206"/>
            <a:ext cx="8421874" cy="2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436283"/>
            <a:ext cx="7954962" cy="3284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73138" y="6454140"/>
            <a:ext cx="5545137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Presentation heading | Date Month Year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73139" y="1600200"/>
            <a:ext cx="7954962" cy="4551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5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9" r:id="rId3"/>
    <p:sldLayoutId id="2147483671" r:id="rId4"/>
    <p:sldLayoutId id="2147483672" r:id="rId5"/>
    <p:sldLayoutId id="2147483654" r:id="rId6"/>
    <p:sldLayoutId id="2147483678" r:id="rId7"/>
    <p:sldLayoutId id="2147483670" r:id="rId8"/>
    <p:sldLayoutId id="2147483674" r:id="rId9"/>
    <p:sldLayoutId id="2147483675" r:id="rId10"/>
    <p:sldLayoutId id="2147483661" r:id="rId11"/>
    <p:sldLayoutId id="2147483657" r:id="rId12"/>
    <p:sldLayoutId id="2147483659" r:id="rId13"/>
    <p:sldLayoutId id="2147483660" r:id="rId14"/>
    <p:sldLayoutId id="2147483676" r:id="rId15"/>
    <p:sldLayoutId id="2147483677" r:id="rId16"/>
    <p:sldLayoutId id="2147483667" r:id="rId17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spcBef>
          <a:spcPct val="0"/>
        </a:spcBef>
        <a:buNone/>
        <a:defRPr lang="en-GB" sz="2200" b="1" kern="1200" dirty="0">
          <a:solidFill>
            <a:schemeClr val="bg2"/>
          </a:solidFill>
          <a:latin typeface="Verdana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1400" b="1" i="0" u="none" strike="noStrike" kern="1200" cap="none" spc="0" normalizeH="0" baseline="0" dirty="0" smtClean="0">
          <a:ln>
            <a:noFill/>
          </a:ln>
          <a:solidFill>
            <a:schemeClr val="bg2"/>
          </a:solidFill>
          <a:effectLst/>
          <a:uLnTx/>
          <a:uFillTx/>
          <a:latin typeface="Verdana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US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–"/>
        <a:defRPr kumimoji="0" lang="en-US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GB" sz="1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Verdan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02132" y="6454174"/>
            <a:ext cx="353546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rgbClr val="909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9" y="1099206"/>
            <a:ext cx="8421874" cy="2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57" y="436317"/>
            <a:ext cx="7954961" cy="3284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73140" y="6454174"/>
            <a:ext cx="5545137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73157" y="1600200"/>
            <a:ext cx="7954961" cy="4551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62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701" r:id="rId11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spcBef>
          <a:spcPct val="0"/>
        </a:spcBef>
        <a:buNone/>
        <a:defRPr lang="en-GB" sz="2800" b="1" kern="1200" dirty="0">
          <a:solidFill>
            <a:schemeClr val="bg2"/>
          </a:solidFill>
          <a:latin typeface="Calibri" pitchFamily="34" charset="0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1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–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GB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02132" y="6454174"/>
            <a:ext cx="353546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rgbClr val="909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B20BAC0-81E7-465F-BD3E-11AB9657F1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9" y="1099206"/>
            <a:ext cx="8421874" cy="2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57" y="436317"/>
            <a:ext cx="7954961" cy="3284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73140" y="6454174"/>
            <a:ext cx="5545137" cy="16605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</a:rPr>
              <a:t>Presentation heading | Date Month Year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73157" y="1600200"/>
            <a:ext cx="7954961" cy="4551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1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2" r:id="rId11"/>
    <p:sldLayoutId id="2147483703" r:id="rId12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spcBef>
          <a:spcPct val="0"/>
        </a:spcBef>
        <a:buNone/>
        <a:defRPr lang="en-GB" sz="2800" b="1" kern="1200" dirty="0">
          <a:solidFill>
            <a:schemeClr val="bg2"/>
          </a:solidFill>
          <a:latin typeface="Calibri" pitchFamily="34" charset="0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1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–"/>
        <a:defRPr kumimoji="0" lang="en-US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1000"/>
        </a:spcBef>
        <a:buFont typeface="Wingdings 2" panose="05020102010507070707" pitchFamily="18" charset="2"/>
        <a:buChar char=""/>
        <a:defRPr kumimoji="0" lang="en-GB" sz="2400" b="0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hyperlink" Target="http://www.google.co.uk/url?sa=i&amp;rct=j&amp;q=&amp;esrc=s&amp;source=images&amp;cd=&amp;cad=rja&amp;uact=8&amp;ved=0CAcQjRw&amp;url=http://www.denofgeek.com/books-comics/5814/500-essential-graphic-novels-review&amp;ei=zIkSVdGZNpDbaqb-gpAC&amp;bvm=bv.89184060,d.d2s&amp;psig=AFQjCNFwU_kVD1BeyriiZzUQQ_Ubzbf98g&amp;ust=1427364609119127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38" y="217490"/>
            <a:ext cx="9714006" cy="6511712"/>
            <a:chOff x="-15588" y="217489"/>
            <a:chExt cx="9714006" cy="651171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" b="80217"/>
            <a:stretch/>
          </p:blipFill>
          <p:spPr bwMode="auto">
            <a:xfrm>
              <a:off x="-7938" y="217489"/>
              <a:ext cx="9667302" cy="1330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5588" y="265786"/>
              <a:ext cx="9714006" cy="6463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 userDrawn="1"/>
        </p:nvGrpSpPr>
        <p:grpSpPr>
          <a:xfrm>
            <a:off x="-7938" y="0"/>
            <a:ext cx="9901238" cy="6858000"/>
            <a:chOff x="-7938" y="0"/>
            <a:chExt cx="9901238" cy="6858000"/>
          </a:xfrm>
        </p:grpSpPr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0" y="217490"/>
              <a:ext cx="8236914" cy="1668269"/>
            </a:xfrm>
            <a:custGeom>
              <a:avLst/>
              <a:gdLst>
                <a:gd name="T0" fmla="*/ 2560 w 2571"/>
                <a:gd name="T1" fmla="*/ 0 h 521"/>
                <a:gd name="T2" fmla="*/ 0 w 2571"/>
                <a:gd name="T3" fmla="*/ 0 h 521"/>
                <a:gd name="T4" fmla="*/ 0 w 2571"/>
                <a:gd name="T5" fmla="*/ 520 h 521"/>
                <a:gd name="T6" fmla="*/ 1988 w 2571"/>
                <a:gd name="T7" fmla="*/ 521 h 521"/>
                <a:gd name="T8" fmla="*/ 2560 w 2571"/>
                <a:gd name="T9" fmla="*/ 90 h 521"/>
                <a:gd name="T10" fmla="*/ 2571 w 2571"/>
                <a:gd name="T11" fmla="*/ 0 h 521"/>
                <a:gd name="T12" fmla="*/ 2560 w 2571"/>
                <a:gd name="T13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1" h="521">
                  <a:moveTo>
                    <a:pt x="25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988" y="521"/>
                    <a:pt x="1988" y="521"/>
                    <a:pt x="1988" y="521"/>
                  </a:cubicBezTo>
                  <a:cubicBezTo>
                    <a:pt x="2252" y="521"/>
                    <a:pt x="2494" y="484"/>
                    <a:pt x="2560" y="90"/>
                  </a:cubicBezTo>
                  <a:cubicBezTo>
                    <a:pt x="2560" y="90"/>
                    <a:pt x="2570" y="28"/>
                    <a:pt x="2571" y="0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D51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-7938" y="0"/>
              <a:ext cx="9901238" cy="6858000"/>
            </a:xfrm>
            <a:custGeom>
              <a:avLst/>
              <a:gdLst>
                <a:gd name="T0" fmla="*/ 0 w 3118"/>
                <a:gd name="T1" fmla="*/ 0 h 2160"/>
                <a:gd name="T2" fmla="*/ 0 w 3118"/>
                <a:gd name="T3" fmla="*/ 68 h 2160"/>
                <a:gd name="T4" fmla="*/ 2930 w 3118"/>
                <a:gd name="T5" fmla="*/ 68 h 2160"/>
                <a:gd name="T6" fmla="*/ 3045 w 3118"/>
                <a:gd name="T7" fmla="*/ 183 h 2160"/>
                <a:gd name="T8" fmla="*/ 3045 w 3118"/>
                <a:gd name="T9" fmla="*/ 1976 h 2160"/>
                <a:gd name="T10" fmla="*/ 2930 w 3118"/>
                <a:gd name="T11" fmla="*/ 2091 h 2160"/>
                <a:gd name="T12" fmla="*/ 0 w 3118"/>
                <a:gd name="T13" fmla="*/ 2091 h 2160"/>
                <a:gd name="T14" fmla="*/ 0 w 3118"/>
                <a:gd name="T15" fmla="*/ 2160 h 2160"/>
                <a:gd name="T16" fmla="*/ 3118 w 3118"/>
                <a:gd name="T17" fmla="*/ 2160 h 2160"/>
                <a:gd name="T18" fmla="*/ 3118 w 3118"/>
                <a:gd name="T19" fmla="*/ 0 h 2160"/>
                <a:gd name="T20" fmla="*/ 0 w 3118"/>
                <a:gd name="T21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8" h="2160">
                  <a:moveTo>
                    <a:pt x="0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2930" y="68"/>
                    <a:pt x="2930" y="68"/>
                    <a:pt x="2930" y="68"/>
                  </a:cubicBezTo>
                  <a:cubicBezTo>
                    <a:pt x="2994" y="68"/>
                    <a:pt x="3045" y="120"/>
                    <a:pt x="3045" y="183"/>
                  </a:cubicBezTo>
                  <a:cubicBezTo>
                    <a:pt x="3045" y="1976"/>
                    <a:pt x="3045" y="1976"/>
                    <a:pt x="3045" y="1976"/>
                  </a:cubicBezTo>
                  <a:cubicBezTo>
                    <a:pt x="3045" y="2040"/>
                    <a:pt x="2994" y="2091"/>
                    <a:pt x="2930" y="2091"/>
                  </a:cubicBezTo>
                  <a:cubicBezTo>
                    <a:pt x="0" y="2091"/>
                    <a:pt x="0" y="2091"/>
                    <a:pt x="0" y="2091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3118" y="2160"/>
                    <a:pt x="3118" y="2160"/>
                    <a:pt x="3118" y="2160"/>
                  </a:cubicBezTo>
                  <a:cubicBezTo>
                    <a:pt x="3118" y="0"/>
                    <a:pt x="3118" y="0"/>
                    <a:pt x="311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3" name="Freeform 26"/>
          <p:cNvSpPr>
            <a:spLocks/>
          </p:cNvSpPr>
          <p:nvPr/>
        </p:nvSpPr>
        <p:spPr bwMode="auto">
          <a:xfrm>
            <a:off x="5513388" y="5867485"/>
            <a:ext cx="4197349" cy="861716"/>
          </a:xfrm>
          <a:custGeom>
            <a:avLst/>
            <a:gdLst>
              <a:gd name="T0" fmla="*/ 6 w 1326"/>
              <a:gd name="T1" fmla="*/ 272 h 272"/>
              <a:gd name="T2" fmla="*/ 1326 w 1326"/>
              <a:gd name="T3" fmla="*/ 272 h 272"/>
              <a:gd name="T4" fmla="*/ 1326 w 1326"/>
              <a:gd name="T5" fmla="*/ 0 h 272"/>
              <a:gd name="T6" fmla="*/ 304 w 1326"/>
              <a:gd name="T7" fmla="*/ 0 h 272"/>
              <a:gd name="T8" fmla="*/ 6 w 1326"/>
              <a:gd name="T9" fmla="*/ 225 h 272"/>
              <a:gd name="T10" fmla="*/ 0 w 1326"/>
              <a:gd name="T11" fmla="*/ 272 h 272"/>
              <a:gd name="T12" fmla="*/ 6 w 1326"/>
              <a:gd name="T13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6" h="272">
                <a:moveTo>
                  <a:pt x="6" y="272"/>
                </a:moveTo>
                <a:cubicBezTo>
                  <a:pt x="1326" y="272"/>
                  <a:pt x="1326" y="272"/>
                  <a:pt x="1326" y="272"/>
                </a:cubicBezTo>
                <a:cubicBezTo>
                  <a:pt x="1326" y="0"/>
                  <a:pt x="1326" y="0"/>
                  <a:pt x="1326" y="0"/>
                </a:cubicBezTo>
                <a:cubicBezTo>
                  <a:pt x="304" y="0"/>
                  <a:pt x="304" y="0"/>
                  <a:pt x="304" y="0"/>
                </a:cubicBezTo>
                <a:cubicBezTo>
                  <a:pt x="167" y="0"/>
                  <a:pt x="40" y="19"/>
                  <a:pt x="6" y="225"/>
                </a:cubicBezTo>
                <a:cubicBezTo>
                  <a:pt x="6" y="225"/>
                  <a:pt x="1" y="257"/>
                  <a:pt x="0" y="272"/>
                </a:cubicBezTo>
                <a:lnTo>
                  <a:pt x="6" y="2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Writing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Workshops in Lima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2017</a:t>
            </a:r>
            <a:endParaRPr lang="en-GB" dirty="0"/>
          </a:p>
        </p:txBody>
      </p:sp>
      <p:sp>
        <p:nvSpPr>
          <p:cNvPr id="15" name="Round Diagonal Corner Rectangle 14"/>
          <p:cNvSpPr/>
          <p:nvPr/>
        </p:nvSpPr>
        <p:spPr>
          <a:xfrm>
            <a:off x="10056586" y="127591"/>
            <a:ext cx="3253014" cy="4373879"/>
          </a:xfrm>
          <a:prstGeom prst="round2DiagRect">
            <a:avLst>
              <a:gd name="adj1" fmla="val 8617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 smtClean="0">
                <a:solidFill>
                  <a:schemeClr val="tx1"/>
                </a:solidFill>
              </a:rPr>
              <a:t>COVER IMAGE</a:t>
            </a:r>
          </a:p>
          <a:p>
            <a:pPr>
              <a:spcAft>
                <a:spcPts val="600"/>
              </a:spcAft>
            </a:pPr>
            <a:r>
              <a:rPr lang="en-GB" sz="1050" dirty="0" smtClean="0"/>
              <a:t>An image can be used on the first page to illustrate the partnership. You may select a more appropriate image for your market.</a:t>
            </a:r>
          </a:p>
          <a:p>
            <a:pPr>
              <a:spcAft>
                <a:spcPts val="600"/>
              </a:spcAft>
            </a:pPr>
            <a:endParaRPr lang="en-GB" sz="1050" dirty="0" smtClean="0"/>
          </a:p>
          <a:p>
            <a:pPr>
              <a:spcAft>
                <a:spcPts val="600"/>
              </a:spcAft>
            </a:pPr>
            <a:r>
              <a:rPr lang="en-GB" sz="1050" dirty="0" smtClean="0"/>
              <a:t>To update the image: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 smtClean="0"/>
              <a:t>Click on the picture icon; or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 smtClean="0"/>
              <a:t>if there is an existing image, right click on the image and select </a:t>
            </a:r>
            <a:r>
              <a:rPr lang="en-GB" sz="1050" dirty="0"/>
              <a:t>‘change picture’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Go to the location where the selected image is saved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Select the image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Please note all images should be: </a:t>
            </a:r>
            <a:r>
              <a:rPr lang="en-GB" sz="1050" dirty="0" smtClean="0"/>
              <a:t>27.5cm </a:t>
            </a:r>
            <a:r>
              <a:rPr lang="en-GB" sz="1050" dirty="0"/>
              <a:t>x </a:t>
            </a:r>
            <a:r>
              <a:rPr lang="en-GB" sz="1050" dirty="0" smtClean="0"/>
              <a:t>19.05cm</a:t>
            </a:r>
            <a:endParaRPr lang="en-GB" sz="105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/>
              <a:t>If the image does not fit, ensure you keep the dimensions as  </a:t>
            </a:r>
            <a:r>
              <a:rPr lang="en-GB" sz="1050" dirty="0" smtClean="0"/>
              <a:t>above otherwise the image will appear stretched and distorted</a:t>
            </a:r>
            <a:endParaRPr lang="en-GB" sz="105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 smtClean="0"/>
              <a:t>If the image is sitting over the header banner – Right click on new image and select ‘send to back’</a:t>
            </a:r>
          </a:p>
        </p:txBody>
      </p:sp>
      <p:pic>
        <p:nvPicPr>
          <p:cNvPr id="25" name="Picture 2" descr="\\MPL-OXF-DATA\International Marketing\BRANDING\LOGOS\Macmillan Education\Partner logos\NILE logos\Partnership logos\ME-NILE-Co-branding-logos (NILE-led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75" y="5940639"/>
            <a:ext cx="3110106" cy="8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0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More </a:t>
            </a:r>
            <a:r>
              <a:rPr lang="en-GB" dirty="0" smtClean="0"/>
              <a:t>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3600" dirty="0"/>
              <a:t>If I could</a:t>
            </a:r>
            <a:r>
              <a:rPr lang="en-GB" sz="3600" dirty="0" smtClean="0"/>
              <a:t>…</a:t>
            </a:r>
            <a:endParaRPr lang="en-GB" sz="3600" dirty="0"/>
          </a:p>
          <a:p>
            <a:r>
              <a:rPr lang="en-GB" sz="3600" dirty="0"/>
              <a:t>If I could live my life over again,</a:t>
            </a:r>
          </a:p>
          <a:p>
            <a:pPr>
              <a:buNone/>
            </a:pPr>
            <a:r>
              <a:rPr lang="en-GB" sz="3600" dirty="0"/>
              <a:t>   I’d </a:t>
            </a:r>
            <a:r>
              <a:rPr lang="en-GB" sz="3600" dirty="0" smtClean="0"/>
              <a:t>study </a:t>
            </a:r>
            <a:r>
              <a:rPr lang="en-GB" sz="3600" dirty="0"/>
              <a:t>less and </a:t>
            </a:r>
            <a:r>
              <a:rPr lang="en-GB" sz="3600" dirty="0" smtClean="0"/>
              <a:t>party </a:t>
            </a:r>
            <a:r>
              <a:rPr lang="en-GB" sz="3600" dirty="0"/>
              <a:t>more.</a:t>
            </a:r>
          </a:p>
          <a:p>
            <a:pPr>
              <a:buNone/>
            </a:pPr>
            <a:r>
              <a:rPr lang="en-GB" sz="3600" dirty="0"/>
              <a:t>   I’d think less and </a:t>
            </a:r>
            <a:r>
              <a:rPr lang="en-GB" sz="3600" dirty="0" smtClean="0"/>
              <a:t>risk </a:t>
            </a:r>
            <a:r>
              <a:rPr lang="en-GB" sz="3600" dirty="0"/>
              <a:t>more.</a:t>
            </a:r>
          </a:p>
          <a:p>
            <a:pPr>
              <a:buNone/>
            </a:pPr>
            <a:r>
              <a:rPr lang="en-GB" sz="3600" dirty="0"/>
              <a:t>   I’d </a:t>
            </a:r>
            <a:r>
              <a:rPr lang="en-GB" sz="3600" dirty="0" smtClean="0"/>
              <a:t>spend more </a:t>
            </a:r>
            <a:r>
              <a:rPr lang="en-GB" sz="3600" dirty="0"/>
              <a:t>and </a:t>
            </a:r>
            <a:r>
              <a:rPr lang="en-GB" sz="3600" dirty="0" smtClean="0"/>
              <a:t>save less.  </a:t>
            </a:r>
            <a:endParaRPr lang="en-GB" sz="36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48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Poetry using the 5Ws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1268760"/>
            <a:ext cx="8416052" cy="4827240"/>
          </a:xfrm>
        </p:spPr>
        <p:txBody>
          <a:bodyPr>
            <a:normAutofit fontScale="92500" lnSpcReduction="10000"/>
          </a:bodyPr>
          <a:lstStyle/>
          <a:p>
            <a:r>
              <a:rPr lang="en-GB" sz="2000" b="1" dirty="0" smtClean="0"/>
              <a:t>Who? What? Where? Why? Use these questions to write a non-rhyming poem. Here’s how:</a:t>
            </a:r>
          </a:p>
          <a:p>
            <a:r>
              <a:rPr lang="en-GB" sz="2000" b="1" dirty="0" smtClean="0"/>
              <a:t>Line 1: Who or what is the poem about?</a:t>
            </a:r>
          </a:p>
          <a:p>
            <a:r>
              <a:rPr lang="en-GB" sz="2000" b="1" dirty="0" smtClean="0"/>
              <a:t>Line 2: What action is happening?</a:t>
            </a:r>
          </a:p>
          <a:p>
            <a:r>
              <a:rPr lang="en-GB" sz="2000" b="1" dirty="0" smtClean="0"/>
              <a:t>Line 3: When does the action take place?</a:t>
            </a:r>
          </a:p>
          <a:p>
            <a:r>
              <a:rPr lang="en-GB" sz="2000" b="1" dirty="0" smtClean="0"/>
              <a:t>Line 4: Where </a:t>
            </a:r>
            <a:r>
              <a:rPr lang="en-GB" sz="2000" b="1" dirty="0"/>
              <a:t>does the action take place?</a:t>
            </a:r>
          </a:p>
          <a:p>
            <a:r>
              <a:rPr lang="en-GB" sz="2000" b="1" dirty="0" smtClean="0"/>
              <a:t>Line 5: Why does the action happen?</a:t>
            </a:r>
          </a:p>
          <a:p>
            <a:pPr marL="0" indent="0" algn="ctr">
              <a:buNone/>
            </a:pPr>
            <a:r>
              <a:rPr lang="en-GB" sz="2000" dirty="0" smtClean="0"/>
              <a:t>Maria</a:t>
            </a:r>
          </a:p>
          <a:p>
            <a:pPr marL="0" indent="0" algn="ctr">
              <a:buNone/>
            </a:pPr>
            <a:r>
              <a:rPr lang="en-GB" sz="2000" dirty="0" smtClean="0"/>
              <a:t>Went on an amazing holiday</a:t>
            </a:r>
          </a:p>
          <a:p>
            <a:pPr marL="0" indent="0" algn="ctr">
              <a:buNone/>
            </a:pPr>
            <a:r>
              <a:rPr lang="en-GB" sz="2000" dirty="0" smtClean="0"/>
              <a:t>To Japan</a:t>
            </a:r>
          </a:p>
          <a:p>
            <a:pPr marL="0" indent="0" algn="ctr">
              <a:buNone/>
            </a:pPr>
            <a:r>
              <a:rPr lang="en-GB" sz="2000" dirty="0" smtClean="0"/>
              <a:t>On the first of September</a:t>
            </a:r>
          </a:p>
          <a:p>
            <a:pPr marL="0" indent="0" algn="ctr">
              <a:buNone/>
            </a:pPr>
            <a:r>
              <a:rPr lang="en-GB" sz="2000" dirty="0" smtClean="0"/>
              <a:t>To celebrate an important birthday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1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Write your own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________________________ (Who)</a:t>
            </a:r>
          </a:p>
          <a:p>
            <a:r>
              <a:rPr lang="en-GB" dirty="0" smtClean="0"/>
              <a:t>________________________ (What)</a:t>
            </a:r>
          </a:p>
          <a:p>
            <a:r>
              <a:rPr lang="en-GB" dirty="0" smtClean="0"/>
              <a:t>________________________ (Where)</a:t>
            </a:r>
          </a:p>
          <a:p>
            <a:r>
              <a:rPr lang="en-GB" dirty="0" smtClean="0"/>
              <a:t>________________________ (When)</a:t>
            </a:r>
          </a:p>
          <a:p>
            <a:r>
              <a:rPr lang="en-GB" dirty="0" smtClean="0"/>
              <a:t>________________________ (Why)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5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Times New Roman" pitchFamily="18" charset="0"/>
              </a:rPr>
              <a:t>Guided poem…You are…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57" y="1489754"/>
            <a:ext cx="7954961" cy="466181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</a:t>
            </a:r>
            <a:r>
              <a:rPr lang="en-GB" sz="2400" b="1" dirty="0" smtClean="0">
                <a:latin typeface="Times New Roman" pitchFamily="18" charset="0"/>
              </a:rPr>
              <a:t>a gooey chocolate cake. 	    (food</a:t>
            </a:r>
            <a:r>
              <a:rPr lang="en-GB" sz="2400" b="1" dirty="0">
                <a:latin typeface="Times New Roman" pitchFamily="18" charset="0"/>
              </a:rPr>
              <a:t>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cool breeze.                           (weather)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shady palm tree.                   (tree)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dawn.                                        (time of day)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sailing boat.                           (vehicle)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comfortable shoes.                   (clothing)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</a:t>
            </a:r>
            <a:r>
              <a:rPr lang="en-GB" sz="2400" b="1" dirty="0" smtClean="0">
                <a:latin typeface="Times New Roman" pitchFamily="18" charset="0"/>
              </a:rPr>
              <a:t>a yellow rose.                            (</a:t>
            </a:r>
            <a:r>
              <a:rPr lang="en-GB" sz="2400" b="1" dirty="0">
                <a:latin typeface="Times New Roman" pitchFamily="18" charset="0"/>
              </a:rPr>
              <a:t>flower)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</a:t>
            </a:r>
            <a:r>
              <a:rPr lang="en-GB" sz="2400" b="1" dirty="0" smtClean="0">
                <a:latin typeface="Times New Roman" pitchFamily="18" charset="0"/>
              </a:rPr>
              <a:t>jazz and blues.                          (</a:t>
            </a:r>
            <a:r>
              <a:rPr lang="en-GB" sz="2400" b="1" dirty="0">
                <a:latin typeface="Times New Roman" pitchFamily="18" charset="0"/>
              </a:rPr>
              <a:t>music)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light </a:t>
            </a:r>
            <a:r>
              <a:rPr lang="en-GB" sz="2400" b="1" dirty="0" smtClean="0">
                <a:latin typeface="Times New Roman" pitchFamily="18" charset="0"/>
              </a:rPr>
              <a:t>blue.                                   </a:t>
            </a:r>
            <a:r>
              <a:rPr lang="en-GB" sz="2400" b="1" dirty="0">
                <a:latin typeface="Times New Roman" pitchFamily="18" charset="0"/>
              </a:rPr>
              <a:t>(colour)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a playful </a:t>
            </a:r>
            <a:r>
              <a:rPr lang="en-GB" sz="2400" b="1" dirty="0" smtClean="0">
                <a:latin typeface="Times New Roman" pitchFamily="18" charset="0"/>
              </a:rPr>
              <a:t>dolphin.                      (</a:t>
            </a:r>
            <a:r>
              <a:rPr lang="en-GB" sz="2400" b="1" dirty="0">
                <a:latin typeface="Times New Roman" pitchFamily="18" charset="0"/>
              </a:rPr>
              <a:t>animal)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 </a:t>
            </a: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latin typeface="Times New Roman" pitchFamily="18" charset="0"/>
              </a:rPr>
              <a:t>You are my friend.</a:t>
            </a:r>
            <a:endParaRPr lang="en-US" sz="2400" b="1" dirty="0">
              <a:latin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6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743" y="0"/>
            <a:ext cx="7797117" cy="1052736"/>
          </a:xfrm>
        </p:spPr>
        <p:txBody>
          <a:bodyPr/>
          <a:lstStyle/>
          <a:p>
            <a:pPr algn="l"/>
            <a:r>
              <a:rPr lang="en-GB" dirty="0"/>
              <a:t>Recipe poems</a:t>
            </a:r>
            <a:br>
              <a:rPr lang="en-GB" dirty="0"/>
            </a:br>
            <a:r>
              <a:rPr lang="en-GB" dirty="0"/>
              <a:t>A recipe for vanity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/>
              <a:t>a clove of coquettishness</a:t>
            </a:r>
          </a:p>
          <a:p>
            <a:r>
              <a:rPr lang="en-GB" sz="2800" dirty="0"/>
              <a:t>a dash of daring</a:t>
            </a:r>
          </a:p>
          <a:p>
            <a:r>
              <a:rPr lang="en-GB" sz="2800" dirty="0"/>
              <a:t>a slash of superiority</a:t>
            </a:r>
          </a:p>
          <a:p>
            <a:r>
              <a:rPr lang="en-GB" sz="2800" dirty="0"/>
              <a:t>a pound of pride</a:t>
            </a:r>
          </a:p>
          <a:p>
            <a:r>
              <a:rPr lang="en-GB" sz="2800" dirty="0"/>
              <a:t>a pinch of </a:t>
            </a:r>
            <a:r>
              <a:rPr lang="en-GB" sz="2800" dirty="0" smtClean="0"/>
              <a:t>personality</a:t>
            </a:r>
            <a:endParaRPr lang="en-GB" sz="2800" dirty="0"/>
          </a:p>
          <a:p>
            <a:r>
              <a:rPr lang="en-GB" sz="2800" dirty="0"/>
              <a:t>mix in a mirror</a:t>
            </a:r>
          </a:p>
          <a:p>
            <a:r>
              <a:rPr lang="en-GB" sz="2800" dirty="0"/>
              <a:t>three times daily.</a:t>
            </a:r>
          </a:p>
          <a:p>
            <a:r>
              <a:rPr lang="en-GB" sz="2800" dirty="0"/>
              <a:t>whisk fashionably together.</a:t>
            </a:r>
          </a:p>
          <a:p>
            <a:r>
              <a:rPr lang="en-GB" sz="2800" dirty="0"/>
              <a:t>find a willing victim.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3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8" y="914400"/>
            <a:ext cx="811646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3" y="297951"/>
            <a:ext cx="8072563" cy="601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34" y="904126"/>
            <a:ext cx="7839181" cy="595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1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772" y="116632"/>
            <a:ext cx="7875088" cy="762000"/>
          </a:xfrm>
        </p:spPr>
        <p:txBody>
          <a:bodyPr/>
          <a:lstStyle/>
          <a:p>
            <a:pPr algn="l"/>
            <a:r>
              <a:rPr lang="en-US" dirty="0"/>
              <a:t>Music to stimulate creativity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listen to the music </a:t>
            </a:r>
            <a:r>
              <a:rPr lang="en-US" sz="3600" dirty="0" smtClean="0"/>
              <a:t>&amp; look at the picture </a:t>
            </a:r>
            <a:endParaRPr lang="en-US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visualise</a:t>
            </a:r>
            <a:r>
              <a:rPr lang="en-US" sz="3600" dirty="0"/>
              <a:t> the characters &amp; setting that come to your mind, i.e. </a:t>
            </a:r>
            <a:r>
              <a:rPr lang="en-US" sz="3600" b="1" dirty="0"/>
              <a:t>What’s the story behind the </a:t>
            </a:r>
            <a:r>
              <a:rPr lang="en-US" sz="3600" b="1" dirty="0" smtClean="0"/>
              <a:t>picture</a:t>
            </a:r>
            <a:r>
              <a:rPr lang="en-US" sz="3600" b="1" dirty="0"/>
              <a:t>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draw/sketch if you want </a:t>
            </a:r>
            <a:r>
              <a:rPr lang="en-US" sz="3600" dirty="0" smtClean="0"/>
              <a:t>to or make notes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3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888" y="116632"/>
            <a:ext cx="8186972" cy="762000"/>
          </a:xfrm>
        </p:spPr>
        <p:txBody>
          <a:bodyPr/>
          <a:lstStyle/>
          <a:p>
            <a:pPr algn="l"/>
            <a:r>
              <a:rPr lang="en-US" sz="2000" dirty="0" smtClean="0"/>
              <a:t>Benjamin Britten’s Young Person’s Guide to the Orchestra</a:t>
            </a:r>
            <a:br>
              <a:rPr lang="en-US" sz="2000" dirty="0" smtClean="0"/>
            </a:br>
            <a:r>
              <a:rPr lang="en-US" sz="2000" dirty="0" smtClean="0"/>
              <a:t>Frolicsome Finale-</a:t>
            </a:r>
            <a:r>
              <a:rPr lang="en-US" sz="2000" dirty="0" err="1" smtClean="0"/>
              <a:t>Pretissimo</a:t>
            </a:r>
            <a:r>
              <a:rPr lang="en-US" sz="2000" dirty="0" smtClean="0"/>
              <a:t> con </a:t>
            </a:r>
            <a:r>
              <a:rPr lang="en-US" sz="2000" dirty="0" err="1" smtClean="0"/>
              <a:t>fuoco</a:t>
            </a:r>
            <a:endParaRPr lang="en-US" sz="2000" dirty="0"/>
          </a:p>
        </p:txBody>
      </p:sp>
      <p:pic>
        <p:nvPicPr>
          <p:cNvPr id="5" name="01-05- Britten Simple Symphony, Op4 - 4 Frolicsome Finale cop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2792" y="5373216"/>
            <a:ext cx="880110" cy="812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3" descr="https://encrypted-tbn0.gstatic.com/images?q=tbn:ANd9GcTvdQoZSefugoZL3sdOMYW8k5Zg-Jzwen2IuFNoRvdbZD6J2HXYkA">
            <a:hlinkClick r:id="rId5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060"/>
          <a:stretch>
            <a:fillRect/>
          </a:stretch>
        </p:blipFill>
        <p:spPr bwMode="auto">
          <a:xfrm>
            <a:off x="1130032" y="1340768"/>
            <a:ext cx="81869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2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Overview of the session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i</a:t>
            </a:r>
            <a:r>
              <a:rPr lang="en-GB" sz="3200" dirty="0" smtClean="0"/>
              <a:t>deas on the teaching of writing as a skill on its own right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w</a:t>
            </a:r>
            <a:r>
              <a:rPr lang="en-GB" sz="3200" dirty="0" smtClean="0"/>
              <a:t>hat we need to think about when producing a good piece of 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e</a:t>
            </a:r>
            <a:r>
              <a:rPr lang="en-GB" sz="3200" dirty="0" smtClean="0"/>
              <a:t>xperience a writing workshop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responding to written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/>
              <a:t>poetry as a means to develop creative 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9956F-D8FB-4FAE-A2E8-5AAEE1AAB7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715" y="116632"/>
            <a:ext cx="7913523" cy="1008112"/>
          </a:xfrm>
        </p:spPr>
        <p:txBody>
          <a:bodyPr/>
          <a:lstStyle/>
          <a:p>
            <a:pPr algn="l"/>
            <a:r>
              <a:rPr lang="en-US" dirty="0"/>
              <a:t>Collaborative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brainstorm your stories and ideas, decide on the characters, the story, the setting, </a:t>
            </a:r>
            <a:r>
              <a:rPr lang="en-US" sz="3600" dirty="0" smtClean="0"/>
              <a:t>genre, etc.</a:t>
            </a:r>
          </a:p>
          <a:p>
            <a:pPr lvl="0"/>
            <a:r>
              <a:rPr lang="en-US" sz="3600" dirty="0"/>
              <a:t>t</a:t>
            </a:r>
            <a:r>
              <a:rPr lang="en-US" sz="3600" dirty="0" smtClean="0"/>
              <a:t>hink of a title</a:t>
            </a:r>
            <a:endParaRPr lang="en-US" sz="3600" dirty="0"/>
          </a:p>
          <a:p>
            <a:pPr lvl="0"/>
            <a:r>
              <a:rPr lang="en-US" sz="3600" dirty="0"/>
              <a:t>put ideas into a flow chart</a:t>
            </a:r>
            <a:endParaRPr lang="en-GB" sz="36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7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715" y="116632"/>
            <a:ext cx="7913523" cy="1008112"/>
          </a:xfrm>
        </p:spPr>
        <p:txBody>
          <a:bodyPr/>
          <a:lstStyle/>
          <a:p>
            <a:pPr algn="l"/>
            <a:r>
              <a:rPr lang="en-US" dirty="0"/>
              <a:t>Collaborative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brainstorm your stories and ideas, decide on the characters, the story, the setting, </a:t>
            </a:r>
            <a:r>
              <a:rPr lang="en-US" sz="3600" dirty="0" smtClean="0"/>
              <a:t>genre, etc.</a:t>
            </a:r>
          </a:p>
          <a:p>
            <a:pPr lvl="0"/>
            <a:r>
              <a:rPr lang="en-US" sz="3600" dirty="0"/>
              <a:t>t</a:t>
            </a:r>
            <a:r>
              <a:rPr lang="en-US" sz="3600" dirty="0" smtClean="0"/>
              <a:t>hink of a title</a:t>
            </a:r>
            <a:endParaRPr lang="en-US" sz="3600" dirty="0"/>
          </a:p>
          <a:p>
            <a:pPr lvl="0"/>
            <a:r>
              <a:rPr lang="en-US" sz="3600" dirty="0"/>
              <a:t>put ideas into a flow chart</a:t>
            </a:r>
            <a:endParaRPr lang="en-GB" sz="36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6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 </a:t>
            </a:r>
            <a:r>
              <a:rPr lang="en-GB" b="1" dirty="0" smtClean="0"/>
              <a:t>First		</a:t>
            </a:r>
            <a:r>
              <a:rPr lang="en-GB" b="1" dirty="0"/>
              <a:t> </a:t>
            </a:r>
            <a:r>
              <a:rPr lang="en-GB" b="1" dirty="0" smtClean="0"/>
              <a:t>        Then			Finally</a:t>
            </a:r>
          </a:p>
          <a:p>
            <a:endParaRPr lang="en-GB" b="1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   </a:t>
            </a: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…………….		    ………………		          ……………</a:t>
            </a:r>
          </a:p>
          <a:p>
            <a:r>
              <a:rPr lang="en-GB" dirty="0" smtClean="0"/>
              <a:t>…………….		    ………………		          ……………</a:t>
            </a:r>
          </a:p>
          <a:p>
            <a:r>
              <a:rPr lang="en-GB" dirty="0" smtClean="0"/>
              <a:t>…………….       	    ………………  	          ……………       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130032" y="1916832"/>
            <a:ext cx="1559423" cy="14401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923369" y="2492896"/>
            <a:ext cx="935654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248879" y="1916832"/>
            <a:ext cx="1481452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6198158" y="2492896"/>
            <a:ext cx="935654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01639" y="1916832"/>
            <a:ext cx="1403481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3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Book making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Transfer story to book making (</a:t>
            </a:r>
            <a:r>
              <a:rPr lang="en-US" sz="3600" dirty="0" err="1"/>
              <a:t>sts</a:t>
            </a:r>
            <a:r>
              <a:rPr lang="en-US" sz="3600" dirty="0"/>
              <a:t> are given 7 pieces of cardboard) </a:t>
            </a:r>
            <a:r>
              <a:rPr lang="en-US" sz="3600" dirty="0" smtClean="0"/>
              <a:t>&amp; </a:t>
            </a:r>
            <a:r>
              <a:rPr lang="en-US" sz="3600" dirty="0"/>
              <a:t>book writing</a:t>
            </a:r>
            <a:endParaRPr lang="en-GB" sz="3600" dirty="0"/>
          </a:p>
          <a:p>
            <a:pPr lvl="0"/>
            <a:r>
              <a:rPr lang="en-US" sz="3600" dirty="0" smtClean="0"/>
              <a:t>Students think of a title</a:t>
            </a:r>
          </a:p>
          <a:p>
            <a:pPr lvl="0"/>
            <a:r>
              <a:rPr lang="en-US" sz="3600" dirty="0" smtClean="0"/>
              <a:t>Students </a:t>
            </a:r>
            <a:r>
              <a:rPr lang="en-US" sz="3600" dirty="0"/>
              <a:t>write a blurb at the </a:t>
            </a:r>
            <a:r>
              <a:rPr lang="en-US" sz="3600" dirty="0" smtClean="0"/>
              <a:t>back</a:t>
            </a:r>
          </a:p>
          <a:p>
            <a:pPr lvl="0"/>
            <a:r>
              <a:rPr lang="en-US" sz="3600" dirty="0" smtClean="0"/>
              <a:t>Students illustrate it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9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Sharing stories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3600" dirty="0"/>
              <a:t>Students share their stories at the front of the </a:t>
            </a:r>
            <a:r>
              <a:rPr lang="en-US" sz="3600" dirty="0" smtClean="0"/>
              <a:t>class: work on storytelling techniques:</a:t>
            </a:r>
          </a:p>
          <a:p>
            <a:pPr marL="0" lvl="0" indent="0">
              <a:buNone/>
            </a:pPr>
            <a:r>
              <a:rPr lang="en-US" sz="3600" dirty="0" smtClean="0"/>
              <a:t>	- use of voice &amp; facial 			 	expressions</a:t>
            </a:r>
          </a:p>
          <a:p>
            <a:pPr marL="0" lv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- speaking loudly &amp; clearly</a:t>
            </a:r>
          </a:p>
          <a:p>
            <a:pPr marL="0" lv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- making eye contact with class</a:t>
            </a:r>
            <a:endParaRPr lang="en-GB" sz="3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1052736"/>
            <a:ext cx="8416052" cy="5184576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to learn to listen</a:t>
            </a:r>
            <a:endParaRPr lang="en-GB" sz="3600" dirty="0"/>
          </a:p>
          <a:p>
            <a:pPr lvl="0"/>
            <a:r>
              <a:rPr lang="en-US" sz="3600" dirty="0"/>
              <a:t>to develop 4 skills</a:t>
            </a:r>
            <a:endParaRPr lang="en-GB" sz="3600" dirty="0"/>
          </a:p>
          <a:p>
            <a:pPr lvl="0"/>
            <a:r>
              <a:rPr lang="en-US" sz="3600" dirty="0"/>
              <a:t>to foster creativity</a:t>
            </a:r>
            <a:endParaRPr lang="en-GB" sz="3600" dirty="0"/>
          </a:p>
          <a:p>
            <a:pPr lvl="0"/>
            <a:r>
              <a:rPr lang="en-US" sz="3600" dirty="0"/>
              <a:t>to develop multiple intelligences</a:t>
            </a:r>
            <a:endParaRPr lang="en-GB" sz="3600" dirty="0"/>
          </a:p>
          <a:p>
            <a:pPr lvl="0"/>
            <a:r>
              <a:rPr lang="en-US" sz="3600" dirty="0"/>
              <a:t>to foster thinking</a:t>
            </a:r>
            <a:endParaRPr lang="en-GB" sz="3600" dirty="0"/>
          </a:p>
          <a:p>
            <a:pPr lvl="0"/>
            <a:r>
              <a:rPr lang="en-US" sz="3600" dirty="0"/>
              <a:t>to develop social skills</a:t>
            </a:r>
            <a:endParaRPr lang="en-GB" sz="3600" dirty="0"/>
          </a:p>
          <a:p>
            <a:pPr lvl="0"/>
            <a:r>
              <a:rPr lang="en-US" sz="3600" dirty="0"/>
              <a:t>(to teach content)</a:t>
            </a:r>
            <a:endParaRPr lang="en-GB" sz="3600" dirty="0"/>
          </a:p>
          <a:p>
            <a:pPr lvl="0"/>
            <a:r>
              <a:rPr lang="en-US" sz="3600" dirty="0"/>
              <a:t>to stimulate imagination</a:t>
            </a:r>
            <a:endParaRPr lang="en-GB" sz="36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42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831710" y="6470700"/>
            <a:ext cx="3439121" cy="27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11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©Mewald/W</a:t>
            </a:r>
            <a:r>
              <a:rPr lang="de-DE"/>
              <a:t>a</a:t>
            </a:r>
            <a:r>
              <a:rPr lang="de-DE" sz="11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llner 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932992" y="6470703"/>
            <a:ext cx="4792745" cy="27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de-DE" sz="1100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WWW.PALM-EDU.EU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0" y="3514801"/>
            <a:ext cx="9901238" cy="100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Questrial"/>
              <a:buNone/>
            </a:pPr>
            <a:r>
              <a:rPr lang="de-DE" sz="2700" b="0" i="0" u="none" strike="noStrike" cap="none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Promoting authentic language acquisition in multilingual contexts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7507654" y="1411550"/>
            <a:ext cx="2638706" cy="181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134F5C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86517" y="545975"/>
            <a:ext cx="2898256" cy="1531500"/>
          </a:xfrm>
          <a:prstGeom prst="wedgeEllipseCallout">
            <a:avLst>
              <a:gd name="adj1" fmla="val 63022"/>
              <a:gd name="adj2" fmla="val 42168"/>
            </a:avLst>
          </a:prstGeom>
          <a:solidFill>
            <a:schemeClr val="lt2"/>
          </a:solidFill>
          <a:ln w="9525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We produce 1500 texts </a:t>
            </a:r>
          </a:p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in our first languages and </a:t>
            </a:r>
          </a:p>
        </p:txBody>
      </p:sp>
      <p:sp>
        <p:nvSpPr>
          <p:cNvPr id="131" name="Shape 131"/>
          <p:cNvSpPr/>
          <p:nvPr/>
        </p:nvSpPr>
        <p:spPr>
          <a:xfrm>
            <a:off x="7345178" y="213075"/>
            <a:ext cx="2493501" cy="2290500"/>
          </a:xfrm>
          <a:prstGeom prst="wedgeEllipseCallout">
            <a:avLst>
              <a:gd name="adj1" fmla="val -87715"/>
              <a:gd name="adj2" fmla="val 35064"/>
            </a:avLst>
          </a:prstGeom>
          <a:solidFill>
            <a:schemeClr val="lt2"/>
          </a:solidFill>
          <a:ln w="9525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... use 750 </a:t>
            </a:r>
            <a:b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</a:b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tasks and</a:t>
            </a:r>
          </a:p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300 activities </a:t>
            </a:r>
          </a:p>
          <a:p>
            <a:pPr lvl="0" rtl="0">
              <a:spcBef>
                <a:spcPts val="0"/>
              </a:spcBef>
              <a:buNone/>
            </a:pPr>
            <a:r>
              <a:rPr lang="de-DE" sz="1800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in acquiring additional languages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134F5C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144204" y="4887925"/>
            <a:ext cx="9694637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-DE" sz="1800" b="1">
                <a:solidFill>
                  <a:srgbClr val="134F5C"/>
                </a:solidFill>
                <a:latin typeface="ABeeZee"/>
                <a:ea typeface="ABeeZee"/>
                <a:cs typeface="ABeeZee"/>
                <a:sym typeface="ABeeZee"/>
              </a:rPr>
              <a:t>ENGLISH   FRENCH    GERMAN   GREEK   HUNGARIAN    ITALIAN   LADIN    SPANISH </a:t>
            </a:r>
          </a:p>
        </p:txBody>
      </p:sp>
    </p:spTree>
    <p:extLst>
      <p:ext uri="{BB962C8B-B14F-4D97-AF65-F5344CB8AC3E}">
        <p14:creationId xmlns:p14="http://schemas.microsoft.com/office/powerpoint/2010/main" val="37376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998" y="2537717"/>
            <a:ext cx="3935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Thank you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3063766" y="498545"/>
            <a:ext cx="3017168" cy="183199"/>
          </a:xfrm>
          <a:prstGeom prst="rect">
            <a:avLst/>
          </a:prstGeom>
        </p:spPr>
        <p:txBody>
          <a:bodyPr/>
          <a:lstStyle/>
          <a:p>
            <a:r>
              <a:rPr lang="en-GB" sz="900" dirty="0" smtClean="0">
                <a:solidFill>
                  <a:schemeClr val="bg1"/>
                </a:solidFill>
              </a:rPr>
              <a:t>Maria Heron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3063766" y="873931"/>
            <a:ext cx="3017168" cy="54451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900" b="0" dirty="0" smtClean="0">
                <a:solidFill>
                  <a:schemeClr val="bg1"/>
                </a:solidFill>
              </a:rPr>
              <a:t>M +44 (0) 1603-664473</a:t>
            </a:r>
          </a:p>
          <a:p>
            <a:pPr lvl="0"/>
            <a:r>
              <a:rPr lang="en-US" sz="900" b="0" smtClean="0">
                <a:solidFill>
                  <a:schemeClr val="bg1"/>
                </a:solidFill>
              </a:rPr>
              <a:t>E maria@nile-elt.com</a:t>
            </a:r>
            <a:endParaRPr 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3063766" y="681743"/>
            <a:ext cx="3017168" cy="192187"/>
          </a:xfrm>
          <a:prstGeom prst="rect">
            <a:avLst/>
          </a:prstGeom>
        </p:spPr>
        <p:txBody>
          <a:bodyPr/>
          <a:lstStyle/>
          <a:p>
            <a:r>
              <a:rPr lang="en-GB" sz="900" b="0" dirty="0" smtClean="0">
                <a:solidFill>
                  <a:schemeClr val="bg1"/>
                </a:solidFill>
              </a:rPr>
              <a:t>Senior Trainer</a:t>
            </a:r>
            <a:endParaRPr lang="en-GB" sz="9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892" y="481689"/>
            <a:ext cx="189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For more information please contact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10056586" y="11430"/>
            <a:ext cx="3253014" cy="1280160"/>
          </a:xfrm>
          <a:prstGeom prst="round2DiagRect">
            <a:avLst>
              <a:gd name="adj1" fmla="val 8617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 smtClean="0">
                <a:solidFill>
                  <a:schemeClr val="tx1"/>
                </a:solidFill>
              </a:rPr>
              <a:t>BACK PAGE</a:t>
            </a:r>
          </a:p>
          <a:p>
            <a:pPr>
              <a:spcAft>
                <a:spcPts val="600"/>
              </a:spcAft>
            </a:pPr>
            <a:r>
              <a:rPr lang="en-GB" sz="1050" dirty="0" smtClean="0"/>
              <a:t>Please add your name and contact details</a:t>
            </a:r>
          </a:p>
          <a:p>
            <a:pPr>
              <a:spcAft>
                <a:spcPts val="600"/>
              </a:spcAft>
            </a:pPr>
            <a:endParaRPr lang="en-GB" sz="1050" dirty="0"/>
          </a:p>
        </p:txBody>
      </p:sp>
      <p:pic>
        <p:nvPicPr>
          <p:cNvPr id="10" name="Picture 2" descr="\\MPL-OXF-DATA\International Marketing\BRANDING\LOGOS\Macmillan Education\Partner logos\NILE logos\Partnership logos\ME-NILE-Co-branding-logos (NILE-led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75" y="5940639"/>
            <a:ext cx="3110106" cy="8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57739" y="2205038"/>
            <a:ext cx="2963496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Do you agree or disagree with the comment made by practising teachers?</a:t>
            </a:r>
          </a:p>
        </p:txBody>
      </p:sp>
      <p:sp>
        <p:nvSpPr>
          <p:cNvPr id="3075" name="AutoShape 5"/>
          <p:cNvSpPr>
            <a:spLocks noChangeArrowheads="1"/>
          </p:cNvSpPr>
          <p:nvPr/>
        </p:nvSpPr>
        <p:spPr bwMode="auto">
          <a:xfrm>
            <a:off x="6042163" y="836614"/>
            <a:ext cx="3508407" cy="1584325"/>
          </a:xfrm>
          <a:prstGeom prst="wedgeEllipseCallout">
            <a:avLst>
              <a:gd name="adj1" fmla="val -45935"/>
              <a:gd name="adj2" fmla="val 47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Writing in class is a waste of time. The learners may as well do it at home.</a:t>
            </a:r>
          </a:p>
        </p:txBody>
      </p:sp>
      <p:sp>
        <p:nvSpPr>
          <p:cNvPr id="3076" name="AutoShape 6"/>
          <p:cNvSpPr>
            <a:spLocks noChangeArrowheads="1"/>
          </p:cNvSpPr>
          <p:nvPr/>
        </p:nvSpPr>
        <p:spPr bwMode="auto">
          <a:xfrm>
            <a:off x="6275942" y="2565401"/>
            <a:ext cx="3353700" cy="2663825"/>
          </a:xfrm>
          <a:prstGeom prst="wedgeEllipseCallout">
            <a:avLst>
              <a:gd name="adj1" fmla="val -54458"/>
              <a:gd name="adj2" fmla="val -16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I mainly use writing to practise grammar &amp; vocabulary. Learners are more accurate when they write than when they speak</a:t>
            </a:r>
          </a:p>
        </p:txBody>
      </p:sp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1129361" y="4652964"/>
            <a:ext cx="6471902" cy="2016125"/>
          </a:xfrm>
          <a:prstGeom prst="wedgeEllipseCallout">
            <a:avLst>
              <a:gd name="adj1" fmla="val 8222"/>
              <a:gd name="adj2" fmla="val -1098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I don’t think you should correct every mistake when learners write something. I only pick out what I think are the main points and I always write comments saying what I liked about what was said.</a:t>
            </a:r>
          </a:p>
        </p:txBody>
      </p:sp>
      <p:sp>
        <p:nvSpPr>
          <p:cNvPr id="3078" name="AutoShape 8"/>
          <p:cNvSpPr>
            <a:spLocks noChangeArrowheads="1"/>
          </p:cNvSpPr>
          <p:nvPr/>
        </p:nvSpPr>
        <p:spPr bwMode="auto">
          <a:xfrm>
            <a:off x="0" y="1700213"/>
            <a:ext cx="2923960" cy="3097212"/>
          </a:xfrm>
          <a:prstGeom prst="wedgeEllipseCallout">
            <a:avLst>
              <a:gd name="adj1" fmla="val 57583"/>
              <a:gd name="adj2" fmla="val -10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/>
              <a:t>Learners sometimes see writing as a chore. The most important thing is to make it fun&amp; to encourage learners to express themselves.</a:t>
            </a:r>
          </a:p>
        </p:txBody>
      </p:sp>
      <p:sp>
        <p:nvSpPr>
          <p:cNvPr id="3079" name="AutoShape 9"/>
          <p:cNvSpPr>
            <a:spLocks noChangeArrowheads="1"/>
          </p:cNvSpPr>
          <p:nvPr/>
        </p:nvSpPr>
        <p:spPr bwMode="auto">
          <a:xfrm>
            <a:off x="1363140" y="188913"/>
            <a:ext cx="3977685" cy="1439862"/>
          </a:xfrm>
          <a:prstGeom prst="wedgeEllipseCallout">
            <a:avLst>
              <a:gd name="adj1" fmla="val 22083"/>
              <a:gd name="adj2" fmla="val 870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dirty="0"/>
              <a:t>Writing should be done individually or weaker writers will simply rely on the stronger ones.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651957" y="188914"/>
            <a:ext cx="4249281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200"/>
              <a:t>The CELTA Course. Thornbury &amp; Watkins. 2007. CUP</a:t>
            </a:r>
          </a:p>
        </p:txBody>
      </p:sp>
    </p:spTree>
    <p:extLst>
      <p:ext uri="{BB962C8B-B14F-4D97-AF65-F5344CB8AC3E}">
        <p14:creationId xmlns:p14="http://schemas.microsoft.com/office/powerpoint/2010/main" val="252862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157739" y="2708276"/>
            <a:ext cx="296177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3078667" y="2420939"/>
            <a:ext cx="3142268" cy="1595437"/>
          </a:xfrm>
          <a:prstGeom prst="cloudCallout">
            <a:avLst>
              <a:gd name="adj1" fmla="val -491"/>
              <a:gd name="adj2" fmla="val 39153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latin typeface="Tahoma" pitchFamily="34" charset="0"/>
              </a:rPr>
              <a:t>Producing a good piece of writing</a:t>
            </a:r>
            <a:endParaRPr lang="en-GB" altLang="en-US" dirty="0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4794194" y="981076"/>
            <a:ext cx="2652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3547943" y="188913"/>
            <a:ext cx="4257877" cy="1924050"/>
          </a:xfrm>
          <a:prstGeom prst="wedgeRoundRectCallout">
            <a:avLst>
              <a:gd name="adj1" fmla="val -22468"/>
              <a:gd name="adj2" fmla="val 7112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Thinking about 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purpose</a:t>
            </a:r>
            <a:r>
              <a:rPr lang="en-GB" altLang="en-US" sz="1600">
                <a:latin typeface="Tahoma" pitchFamily="34" charset="0"/>
              </a:rPr>
              <a:t> for writing (to inform, complain)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audience</a:t>
            </a:r>
            <a:r>
              <a:rPr lang="en-GB" altLang="en-US" sz="1600">
                <a:latin typeface="Tahoma" pitchFamily="34" charset="0"/>
              </a:rPr>
              <a:t> (friend, boss)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text type</a:t>
            </a:r>
            <a:r>
              <a:rPr lang="en-GB" altLang="en-US" sz="1600">
                <a:latin typeface="Tahoma" pitchFamily="34" charset="0"/>
              </a:rPr>
              <a:t> (informal letter, formal letter, article, story, report etc.)</a:t>
            </a:r>
            <a:endParaRPr lang="en-GB" altLang="en-US" sz="1600"/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6509721" y="2420938"/>
            <a:ext cx="2495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6432367" y="2565400"/>
            <a:ext cx="2681585" cy="914400"/>
          </a:xfrm>
          <a:prstGeom prst="wedgeRoundRectCallout">
            <a:avLst>
              <a:gd name="adj1" fmla="val -59870"/>
              <a:gd name="adj2" fmla="val -468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Getting ideas</a:t>
            </a:r>
            <a:r>
              <a:rPr lang="en-GB" altLang="en-US" sz="1600">
                <a:latin typeface="Tahoma" pitchFamily="34" charset="0"/>
              </a:rPr>
              <a:t> (brainstorming, researching)</a:t>
            </a:r>
            <a:endParaRPr lang="en-GB" altLang="en-US" sz="1600"/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5885736" y="3716338"/>
            <a:ext cx="311992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6198588" y="3789363"/>
            <a:ext cx="3195556" cy="1223962"/>
          </a:xfrm>
          <a:prstGeom prst="wedgeRoundRectCallout">
            <a:avLst>
              <a:gd name="adj1" fmla="val -69741"/>
              <a:gd name="adj2" fmla="val -5881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Thinking of </a:t>
            </a:r>
            <a:r>
              <a:rPr lang="en-GB" altLang="en-US" sz="1600" b="1">
                <a:latin typeface="Tahoma" pitchFamily="34" charset="0"/>
              </a:rPr>
              <a:t>format &amp; layout</a:t>
            </a:r>
            <a:r>
              <a:rPr lang="en-GB" altLang="en-US" sz="1600">
                <a:latin typeface="Tahoma" pitchFamily="34" charset="0"/>
              </a:rPr>
              <a:t> (e.g. a report has headings) and style (formal/informal)</a:t>
            </a:r>
            <a:endParaRPr lang="en-GB" altLang="en-US" sz="1600"/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4560415" y="4292601"/>
            <a:ext cx="148174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5107045" y="5300664"/>
            <a:ext cx="2997875" cy="1311275"/>
          </a:xfrm>
          <a:prstGeom prst="wedgeRoundRectCallout">
            <a:avLst>
              <a:gd name="adj1" fmla="val -49884"/>
              <a:gd name="adj2" fmla="val -15956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Deciding on </a:t>
            </a:r>
            <a:r>
              <a:rPr lang="en-GB" altLang="en-US" sz="1600" b="1">
                <a:latin typeface="Tahoma" pitchFamily="34" charset="0"/>
              </a:rPr>
              <a:t>organisation</a:t>
            </a:r>
            <a:r>
              <a:rPr lang="en-GB" altLang="en-US" sz="1600">
                <a:latin typeface="Tahoma" pitchFamily="34" charset="0"/>
              </a:rPr>
              <a:t> &amp; linking of ideas (paragraphing &amp; linkers)</a:t>
            </a:r>
            <a:endParaRPr lang="en-GB" altLang="en-US" sz="1600"/>
          </a:p>
        </p:txBody>
      </p:sp>
      <p:sp>
        <p:nvSpPr>
          <p:cNvPr id="5132" name="Text Box 14"/>
          <p:cNvSpPr txBox="1">
            <a:spLocks noChangeArrowheads="1"/>
          </p:cNvSpPr>
          <p:nvPr/>
        </p:nvSpPr>
        <p:spPr bwMode="auto">
          <a:xfrm>
            <a:off x="1909771" y="4941888"/>
            <a:ext cx="241686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1832417" y="4941888"/>
            <a:ext cx="2452963" cy="1492250"/>
          </a:xfrm>
          <a:prstGeom prst="wedgeRoundRectCallout">
            <a:avLst>
              <a:gd name="adj1" fmla="val 46847"/>
              <a:gd name="adj2" fmla="val -12468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Using </a:t>
            </a:r>
            <a:r>
              <a:rPr lang="en-GB" altLang="en-US" sz="1600" b="1">
                <a:latin typeface="Tahoma" pitchFamily="34" charset="0"/>
              </a:rPr>
              <a:t>correct grammar</a:t>
            </a:r>
            <a:r>
              <a:rPr lang="en-GB" altLang="en-US" sz="1600">
                <a:latin typeface="Tahoma" pitchFamily="34" charset="0"/>
              </a:rPr>
              <a:t>, e.g. narrative tenses for stories</a:t>
            </a:r>
            <a:endParaRPr lang="en-GB" altLang="en-US" sz="1600"/>
          </a:p>
        </p:txBody>
      </p:sp>
      <p:sp>
        <p:nvSpPr>
          <p:cNvPr id="5134" name="Text Box 16"/>
          <p:cNvSpPr txBox="1">
            <a:spLocks noChangeArrowheads="1"/>
          </p:cNvSpPr>
          <p:nvPr/>
        </p:nvSpPr>
        <p:spPr bwMode="auto">
          <a:xfrm>
            <a:off x="740875" y="3429001"/>
            <a:ext cx="218308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135" name="Text Box 18"/>
          <p:cNvSpPr txBox="1">
            <a:spLocks noChangeArrowheads="1"/>
          </p:cNvSpPr>
          <p:nvPr/>
        </p:nvSpPr>
        <p:spPr bwMode="auto">
          <a:xfrm>
            <a:off x="507096" y="2060576"/>
            <a:ext cx="241686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350669" y="1484313"/>
            <a:ext cx="2624860" cy="1223962"/>
          </a:xfrm>
          <a:prstGeom prst="wedgeRoundRectCallout">
            <a:avLst>
              <a:gd name="adj1" fmla="val 63819"/>
              <a:gd name="adj2" fmla="val 70491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Using correct </a:t>
            </a:r>
            <a:r>
              <a:rPr lang="en-GB" altLang="en-US" sz="1600" b="1">
                <a:latin typeface="Tahoma" pitchFamily="34" charset="0"/>
              </a:rPr>
              <a:t>punctuation, spelling</a:t>
            </a:r>
            <a:r>
              <a:rPr lang="en-GB" altLang="en-US" sz="1600">
                <a:latin typeface="Tahoma" pitchFamily="34" charset="0"/>
              </a:rPr>
              <a:t> and legible writing</a:t>
            </a:r>
            <a:endParaRPr lang="en-GB" altLang="en-US" sz="1600"/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507095" y="3357563"/>
            <a:ext cx="249421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auto">
          <a:xfrm>
            <a:off x="350670" y="3141663"/>
            <a:ext cx="2452963" cy="1492250"/>
          </a:xfrm>
          <a:prstGeom prst="wedgeRoundRectCallout">
            <a:avLst>
              <a:gd name="adj1" fmla="val 73338"/>
              <a:gd name="adj2" fmla="val -1053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/>
              <a:t>Choosing appropriate </a:t>
            </a:r>
            <a:r>
              <a:rPr lang="en-GB" altLang="en-US" sz="1600" b="1"/>
              <a:t>vocabulary</a:t>
            </a:r>
            <a:r>
              <a:rPr lang="en-GB" altLang="en-US" sz="1600"/>
              <a:t>, e.g. Dear Sir … Yours faithfully</a:t>
            </a:r>
          </a:p>
        </p:txBody>
      </p:sp>
    </p:spTree>
    <p:extLst>
      <p:ext uri="{BB962C8B-B14F-4D97-AF65-F5344CB8AC3E}">
        <p14:creationId xmlns:p14="http://schemas.microsoft.com/office/powerpoint/2010/main" val="36196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7" grpId="0" animBg="1"/>
      <p:bldP spid="7179" grpId="0" animBg="1"/>
      <p:bldP spid="7181" grpId="0" animBg="1"/>
      <p:bldP spid="7183" grpId="0" animBg="1"/>
      <p:bldP spid="7187" grpId="0" animBg="1"/>
      <p:bldP spid="71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570" y="116632"/>
            <a:ext cx="7329290" cy="762000"/>
          </a:xfrm>
        </p:spPr>
        <p:txBody>
          <a:bodyPr/>
          <a:lstStyle/>
          <a:p>
            <a:pPr algn="l"/>
            <a:r>
              <a:rPr lang="en-GB" dirty="0"/>
              <a:t>Benefits of creative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3600" dirty="0"/>
              <a:t>language development 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self-discovery through exploration/risk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drawing on affect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increased motivation from confidence/self-esteem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creative writers = creative readers</a:t>
            </a:r>
            <a:endParaRPr lang="en-US" sz="3600" dirty="0"/>
          </a:p>
          <a:p>
            <a:pPr>
              <a:lnSpc>
                <a:spcPct val="80000"/>
              </a:lnSpc>
            </a:pPr>
            <a:r>
              <a:rPr lang="en-GB" sz="3600" dirty="0"/>
              <a:t>enjoyment</a:t>
            </a:r>
          </a:p>
          <a:p>
            <a:pPr marL="0" indent="0">
              <a:lnSpc>
                <a:spcPct val="80000"/>
              </a:lnSpc>
              <a:buNone/>
            </a:pPr>
            <a:endParaRPr lang="en-GB" sz="36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0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391519" y="2781301"/>
            <a:ext cx="257329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1" name="AutoShape 5"/>
          <p:cNvSpPr>
            <a:spLocks noChangeArrowheads="1"/>
          </p:cNvSpPr>
          <p:nvPr/>
        </p:nvSpPr>
        <p:spPr bwMode="auto">
          <a:xfrm>
            <a:off x="2923961" y="2492375"/>
            <a:ext cx="3143986" cy="1595438"/>
          </a:xfrm>
          <a:prstGeom prst="cloudCallout">
            <a:avLst>
              <a:gd name="adj1" fmla="val 1120"/>
              <a:gd name="adj2" fmla="val 4293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>
                <a:latin typeface="Tahoma" pitchFamily="34" charset="0"/>
              </a:rPr>
              <a:t>Responding to written work</a:t>
            </a:r>
            <a:endParaRPr lang="en-GB" altLang="en-US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027973" y="692151"/>
            <a:ext cx="296349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3468872" y="404813"/>
            <a:ext cx="4281942" cy="1693862"/>
          </a:xfrm>
          <a:prstGeom prst="wedgeRoundRectCallout">
            <a:avLst>
              <a:gd name="adj1" fmla="val -12023"/>
              <a:gd name="adj2" fmla="val 7895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Who?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Self</a:t>
            </a:r>
            <a:r>
              <a:rPr lang="en-GB" altLang="en-US" sz="1600">
                <a:latin typeface="Tahoma" pitchFamily="34" charset="0"/>
              </a:rPr>
              <a:t> – provide prompts 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Peers</a:t>
            </a:r>
            <a:r>
              <a:rPr lang="en-GB" altLang="en-US" sz="1600">
                <a:latin typeface="Tahoma" pitchFamily="34" charset="0"/>
              </a:rPr>
              <a:t> – provide prompts for them to evaluate higher sub skills</a:t>
            </a:r>
          </a:p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Teacher</a:t>
            </a:r>
            <a:r>
              <a:rPr lang="en-GB" altLang="en-US" sz="1600">
                <a:latin typeface="Tahoma" pitchFamily="34" charset="0"/>
              </a:rPr>
              <a:t> – while writing to provide help &amp; encouragement</a:t>
            </a:r>
            <a:endParaRPr lang="en-GB" altLang="en-US" sz="160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6353294" y="2349500"/>
            <a:ext cx="3267753" cy="647700"/>
          </a:xfrm>
          <a:prstGeom prst="wedgeRoundRectCallout">
            <a:avLst>
              <a:gd name="adj1" fmla="val -62731"/>
              <a:gd name="adj2" fmla="val 4240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Symbols</a:t>
            </a:r>
            <a:r>
              <a:rPr lang="en-GB" altLang="en-US" sz="1600">
                <a:latin typeface="Tahoma" pitchFamily="34" charset="0"/>
              </a:rPr>
              <a:t> to encourage self-correction</a:t>
            </a:r>
          </a:p>
          <a:p>
            <a:pPr eaLnBrk="1" hangingPunct="1"/>
            <a:endParaRPr lang="en-GB" altLang="en-US"/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6353294" y="3357563"/>
            <a:ext cx="2495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6822572" y="3213100"/>
            <a:ext cx="2659238" cy="914400"/>
          </a:xfrm>
          <a:prstGeom prst="wedgeRoundRectCallout">
            <a:avLst>
              <a:gd name="adj1" fmla="val -79023"/>
              <a:gd name="adj2" fmla="val -4583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Comment </a:t>
            </a:r>
            <a:r>
              <a:rPr lang="en-GB" altLang="en-US" sz="1600" b="1">
                <a:latin typeface="Tahoma" pitchFamily="34" charset="0"/>
              </a:rPr>
              <a:t>by criteria</a:t>
            </a:r>
            <a:r>
              <a:rPr lang="en-GB" altLang="en-US" sz="1600">
                <a:latin typeface="Tahoma" pitchFamily="34" charset="0"/>
              </a:rPr>
              <a:t>, e.g. task completion, content etc.</a:t>
            </a:r>
            <a:endParaRPr lang="en-GB" altLang="en-US" sz="1600"/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6899925" y="4437063"/>
            <a:ext cx="2339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6509721" y="4437063"/>
            <a:ext cx="3040848" cy="863600"/>
          </a:xfrm>
          <a:prstGeom prst="wedgeRoundRectCallout">
            <a:avLst>
              <a:gd name="adj1" fmla="val -74306"/>
              <a:gd name="adj2" fmla="val -17913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ahoma" pitchFamily="34" charset="0"/>
              </a:rPr>
              <a:t>Comments </a:t>
            </a:r>
            <a:r>
              <a:rPr lang="en-GB" altLang="en-US" sz="1600" b="1">
                <a:latin typeface="Tahoma" pitchFamily="34" charset="0"/>
              </a:rPr>
              <a:t>recorded</a:t>
            </a:r>
            <a:r>
              <a:rPr lang="en-GB" altLang="en-US" sz="1600">
                <a:latin typeface="Tahoma" pitchFamily="34" charset="0"/>
              </a:rPr>
              <a:t> on MP3 / using screen capture – gives listening practice</a:t>
            </a:r>
          </a:p>
          <a:p>
            <a:pPr eaLnBrk="1" hangingPunct="1"/>
            <a:endParaRPr lang="en-GB" altLang="en-US" sz="1600"/>
          </a:p>
        </p:txBody>
      </p:sp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4950620" y="5084763"/>
            <a:ext cx="218308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4560414" y="5300663"/>
            <a:ext cx="3016783" cy="1243012"/>
          </a:xfrm>
          <a:prstGeom prst="wedgeRoundRectCallout">
            <a:avLst>
              <a:gd name="adj1" fmla="val -19060"/>
              <a:gd name="adj2" fmla="val -16519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Reformulate</a:t>
            </a:r>
            <a:r>
              <a:rPr lang="en-GB" altLang="en-US" sz="1600">
                <a:latin typeface="Tahoma" pitchFamily="34" charset="0"/>
              </a:rPr>
              <a:t> (rewrite in your own words – get ss to compare and pick out useful phrases etc.)</a:t>
            </a:r>
            <a:endParaRPr lang="en-GB" altLang="en-US" sz="1600"/>
          </a:p>
        </p:txBody>
      </p:sp>
      <p:sp>
        <p:nvSpPr>
          <p:cNvPr id="7181" name="Text Box 16"/>
          <p:cNvSpPr txBox="1">
            <a:spLocks noChangeArrowheads="1"/>
          </p:cNvSpPr>
          <p:nvPr/>
        </p:nvSpPr>
        <p:spPr bwMode="auto">
          <a:xfrm>
            <a:off x="1129361" y="5013326"/>
            <a:ext cx="272971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1675992" y="5516563"/>
            <a:ext cx="2452962" cy="957262"/>
          </a:xfrm>
          <a:prstGeom prst="wedgeRoundRectCallout">
            <a:avLst>
              <a:gd name="adj1" fmla="val 37875"/>
              <a:gd name="adj2" fmla="val -21003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Diary</a:t>
            </a:r>
            <a:r>
              <a:rPr lang="en-GB" altLang="en-US" sz="1600">
                <a:latin typeface="Tahoma" pitchFamily="34" charset="0"/>
              </a:rPr>
              <a:t> writing – respond only to content</a:t>
            </a:r>
            <a:endParaRPr lang="en-GB" altLang="en-US" sz="1600"/>
          </a:p>
        </p:txBody>
      </p:sp>
      <p:sp>
        <p:nvSpPr>
          <p:cNvPr id="7183" name="Text Box 18"/>
          <p:cNvSpPr txBox="1">
            <a:spLocks noChangeArrowheads="1"/>
          </p:cNvSpPr>
          <p:nvPr/>
        </p:nvSpPr>
        <p:spPr bwMode="auto">
          <a:xfrm>
            <a:off x="584449" y="3644901"/>
            <a:ext cx="218308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271596" y="3644900"/>
            <a:ext cx="2798475" cy="1296988"/>
          </a:xfrm>
          <a:prstGeom prst="wedgeRoundRectCallout">
            <a:avLst>
              <a:gd name="adj1" fmla="val 57495"/>
              <a:gd name="adj2" fmla="val -3690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>
                <a:latin typeface="Tahoma" pitchFamily="34" charset="0"/>
              </a:rPr>
              <a:t>Delayed error correction</a:t>
            </a:r>
            <a:r>
              <a:rPr lang="en-GB" altLang="en-US" sz="1600">
                <a:latin typeface="Tahoma" pitchFamily="34" charset="0"/>
              </a:rPr>
              <a:t> before 2nd draft – pick out common errors from 1</a:t>
            </a:r>
            <a:r>
              <a:rPr lang="en-GB" altLang="en-US" sz="1600" baseline="30000">
                <a:latin typeface="Tahoma" pitchFamily="34" charset="0"/>
              </a:rPr>
              <a:t>st</a:t>
            </a:r>
            <a:r>
              <a:rPr lang="en-GB" altLang="en-US" sz="1600">
                <a:latin typeface="Tahoma" pitchFamily="34" charset="0"/>
              </a:rPr>
              <a:t> draft</a:t>
            </a:r>
          </a:p>
          <a:p>
            <a:pPr eaLnBrk="1" hangingPunct="1"/>
            <a:endParaRPr lang="en-GB" altLang="en-US" sz="1600"/>
          </a:p>
        </p:txBody>
      </p:sp>
      <p:sp>
        <p:nvSpPr>
          <p:cNvPr id="7185" name="Text Box 20"/>
          <p:cNvSpPr txBox="1">
            <a:spLocks noChangeArrowheads="1"/>
          </p:cNvSpPr>
          <p:nvPr/>
        </p:nvSpPr>
        <p:spPr bwMode="auto">
          <a:xfrm>
            <a:off x="428023" y="1484313"/>
            <a:ext cx="233951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194244" y="1268414"/>
            <a:ext cx="2970371" cy="1563687"/>
          </a:xfrm>
          <a:prstGeom prst="wedgeRoundRectCallout">
            <a:avLst>
              <a:gd name="adj1" fmla="val 60014"/>
              <a:gd name="adj2" fmla="val 3974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ctr" eaLnBrk="1" hangingPunct="1"/>
            <a:r>
              <a:rPr lang="en-GB" altLang="en-US" sz="1600" b="1">
                <a:latin typeface="Tahoma" pitchFamily="34" charset="0"/>
              </a:rPr>
              <a:t>Remember - </a:t>
            </a:r>
            <a:endParaRPr lang="en-GB" altLang="en-US" sz="1600">
              <a:latin typeface="Tahoma" pitchFamily="34" charset="0"/>
            </a:endParaRPr>
          </a:p>
          <a:p>
            <a:pPr eaLnBrk="1" hangingPunct="1">
              <a:buFont typeface="Symbol" pitchFamily="18" charset="2"/>
              <a:buChar char="·"/>
            </a:pPr>
            <a:r>
              <a:rPr lang="en-GB" altLang="en-US" sz="1600">
                <a:latin typeface="Tahoma" pitchFamily="34" charset="0"/>
              </a:rPr>
              <a:t>don’t overcorrect</a:t>
            </a:r>
          </a:p>
          <a:p>
            <a:pPr eaLnBrk="1" hangingPunct="1">
              <a:buFont typeface="Symbol" pitchFamily="18" charset="2"/>
              <a:buChar char="·"/>
            </a:pPr>
            <a:r>
              <a:rPr lang="en-GB" altLang="en-US" sz="1600">
                <a:latin typeface="Tahoma" pitchFamily="34" charset="0"/>
              </a:rPr>
              <a:t>avoid using a red pen</a:t>
            </a:r>
          </a:p>
          <a:p>
            <a:pPr eaLnBrk="1" hangingPunct="1">
              <a:buFont typeface="Symbol" pitchFamily="18" charset="2"/>
              <a:buChar char="·"/>
            </a:pPr>
            <a:r>
              <a:rPr lang="en-GB" altLang="en-US" sz="1600">
                <a:latin typeface="Tahoma" pitchFamily="34" charset="0"/>
              </a:rPr>
              <a:t>praise what's good</a:t>
            </a:r>
            <a:endParaRPr lang="en-GB" altLang="en-US" sz="1600"/>
          </a:p>
        </p:txBody>
      </p:sp>
    </p:spTree>
    <p:extLst>
      <p:ext uri="{BB962C8B-B14F-4D97-AF65-F5344CB8AC3E}">
        <p14:creationId xmlns:p14="http://schemas.microsoft.com/office/powerpoint/2010/main" val="358689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1" grpId="0" animBg="1"/>
      <p:bldP spid="8203" grpId="0" animBg="1"/>
      <p:bldP spid="8205" grpId="0" animBg="1"/>
      <p:bldP spid="8207" grpId="0" animBg="1"/>
      <p:bldP spid="8209" grpId="0" animBg="1"/>
      <p:bldP spid="8211" grpId="0" animBg="1"/>
      <p:bldP spid="82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50669" y="404814"/>
            <a:ext cx="8888768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/>
              <a:t>CORRECTION SYMBOLS</a:t>
            </a:r>
          </a:p>
          <a:p>
            <a:pPr eaLnBrk="1" hangingPunct="1"/>
            <a:r>
              <a:rPr lang="en-GB" altLang="en-US" b="1"/>
              <a:t>T 	: 	tense		</a:t>
            </a:r>
            <a:r>
              <a:rPr lang="en-GB" altLang="en-US"/>
              <a:t>Yesterday he</a:t>
            </a:r>
            <a:r>
              <a:rPr lang="en-GB" altLang="en-US" b="1"/>
              <a:t> </a:t>
            </a:r>
            <a:r>
              <a:rPr lang="en-GB" altLang="en-US" b="1" u="sng"/>
              <a:t>go</a:t>
            </a:r>
            <a:r>
              <a:rPr lang="en-GB" altLang="en-US" b="1"/>
              <a:t> ….</a:t>
            </a:r>
          </a:p>
          <a:p>
            <a:pPr eaLnBrk="1" hangingPunct="1"/>
            <a:r>
              <a:rPr lang="en-GB" altLang="en-US" b="1"/>
              <a:t>GM	:	grammar	</a:t>
            </a:r>
            <a:r>
              <a:rPr lang="en-GB" altLang="en-US"/>
              <a:t>She</a:t>
            </a:r>
            <a:r>
              <a:rPr lang="en-GB" altLang="en-US" b="1"/>
              <a:t> </a:t>
            </a:r>
            <a:r>
              <a:rPr lang="en-GB" altLang="en-US" b="1" u="sng"/>
              <a:t>like</a:t>
            </a:r>
            <a:r>
              <a:rPr lang="en-GB" altLang="en-US" b="1"/>
              <a:t> …</a:t>
            </a:r>
          </a:p>
          <a:p>
            <a:pPr eaLnBrk="1" hangingPunct="1"/>
            <a:r>
              <a:rPr lang="en-GB" altLang="en-US" b="1"/>
              <a:t>WW	:	wrong word	</a:t>
            </a:r>
            <a:r>
              <a:rPr lang="en-GB" altLang="en-US"/>
              <a:t>I</a:t>
            </a:r>
            <a:r>
              <a:rPr lang="en-GB" altLang="en-US" b="1"/>
              <a:t> </a:t>
            </a:r>
            <a:r>
              <a:rPr lang="en-GB" altLang="en-US" b="1" u="sng"/>
              <a:t>succeeded</a:t>
            </a:r>
            <a:r>
              <a:rPr lang="en-GB" altLang="en-US" b="1"/>
              <a:t> </a:t>
            </a:r>
            <a:r>
              <a:rPr lang="en-GB" altLang="en-US"/>
              <a:t>in my exam</a:t>
            </a:r>
            <a:endParaRPr lang="en-GB" altLang="en-US" b="1"/>
          </a:p>
          <a:p>
            <a:pPr eaLnBrk="1" hangingPunct="1"/>
            <a:r>
              <a:rPr lang="en-GB" altLang="en-US" b="1"/>
              <a:t>WO	: 	word order	</a:t>
            </a:r>
            <a:r>
              <a:rPr lang="en-GB" altLang="en-US"/>
              <a:t>I</a:t>
            </a:r>
            <a:r>
              <a:rPr lang="en-GB" altLang="en-US" b="1"/>
              <a:t> </a:t>
            </a:r>
            <a:r>
              <a:rPr lang="en-GB" altLang="en-US" b="1" u="sng"/>
              <a:t>like very much</a:t>
            </a:r>
            <a:r>
              <a:rPr lang="en-GB" altLang="en-US" b="1"/>
              <a:t> </a:t>
            </a:r>
            <a:r>
              <a:rPr lang="en-GB" altLang="en-US"/>
              <a:t>swimming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F	: 	formality	</a:t>
            </a:r>
            <a:r>
              <a:rPr lang="en-GB" altLang="en-US"/>
              <a:t>I</a:t>
            </a:r>
            <a:r>
              <a:rPr lang="en-GB" altLang="en-US" b="1"/>
              <a:t> </a:t>
            </a:r>
            <a:r>
              <a:rPr lang="en-GB" altLang="en-US" b="1" u="sng"/>
              <a:t>received</a:t>
            </a:r>
            <a:r>
              <a:rPr lang="en-GB" altLang="en-US" b="1"/>
              <a:t> </a:t>
            </a:r>
            <a:r>
              <a:rPr lang="en-GB" altLang="en-US"/>
              <a:t>a letter from my Mum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SP 	: 	spelling		</a:t>
            </a:r>
            <a:r>
              <a:rPr lang="en-GB" altLang="en-US"/>
              <a:t>My </a:t>
            </a:r>
            <a:r>
              <a:rPr lang="en-GB" altLang="en-US" b="1" u="sng"/>
              <a:t>adress</a:t>
            </a:r>
            <a:r>
              <a:rPr lang="en-GB" altLang="en-US" b="1"/>
              <a:t> </a:t>
            </a:r>
            <a:r>
              <a:rPr lang="en-GB" altLang="en-US"/>
              <a:t>is</a:t>
            </a:r>
            <a:r>
              <a:rPr lang="en-GB" altLang="en-US" b="1"/>
              <a:t> …</a:t>
            </a:r>
          </a:p>
          <a:p>
            <a:pPr eaLnBrk="1" hangingPunct="1"/>
            <a:r>
              <a:rPr lang="en-GB" altLang="en-US" b="1"/>
              <a:t>P	:	punctuation	</a:t>
            </a:r>
            <a:r>
              <a:rPr lang="en-GB" altLang="en-US"/>
              <a:t>The company and</a:t>
            </a:r>
            <a:r>
              <a:rPr lang="en-GB" altLang="en-US" b="1"/>
              <a:t> </a:t>
            </a:r>
            <a:r>
              <a:rPr lang="en-GB" altLang="en-US" b="1" u="sng"/>
              <a:t>it’s</a:t>
            </a:r>
            <a:r>
              <a:rPr lang="en-GB" altLang="en-US" b="1"/>
              <a:t> </a:t>
            </a:r>
            <a:r>
              <a:rPr lang="en-GB" altLang="en-US"/>
              <a:t>staff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sz="2400" b="1"/>
              <a:t>^</a:t>
            </a:r>
            <a:r>
              <a:rPr lang="en-GB" altLang="en-US" b="1"/>
              <a:t>	: 	word(s) missing	</a:t>
            </a:r>
            <a:r>
              <a:rPr lang="en-GB" altLang="en-US"/>
              <a:t>My brother a doctor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					  </a:t>
            </a:r>
            <a:r>
              <a:rPr lang="en-GB" altLang="en-US" sz="2400" b="1"/>
              <a:t>^</a:t>
            </a:r>
          </a:p>
          <a:p>
            <a:pPr eaLnBrk="1" hangingPunct="1"/>
            <a:r>
              <a:rPr lang="en-GB" altLang="en-US" b="1"/>
              <a:t>/	:	delete		</a:t>
            </a:r>
            <a:r>
              <a:rPr lang="en-GB" altLang="en-US"/>
              <a:t>I play tennis on</a:t>
            </a:r>
            <a:r>
              <a:rPr lang="en-GB" altLang="en-US" b="1"/>
              <a:t> </a:t>
            </a:r>
            <a:r>
              <a:rPr lang="en-GB" altLang="en-US" b="1" u="sng"/>
              <a:t>the</a:t>
            </a:r>
            <a:r>
              <a:rPr lang="en-GB" altLang="en-US" b="1"/>
              <a:t> </a:t>
            </a:r>
            <a:r>
              <a:rPr lang="en-GB" altLang="en-US"/>
              <a:t>Wednesdays</a:t>
            </a:r>
            <a:r>
              <a:rPr lang="en-GB" altLang="en-US" b="1"/>
              <a:t>.</a:t>
            </a:r>
          </a:p>
          <a:p>
            <a:pPr eaLnBrk="1" hangingPunct="1"/>
            <a:r>
              <a:rPr lang="en-GB" altLang="en-US" b="1"/>
              <a:t>?	: 	unclear		</a:t>
            </a:r>
            <a:r>
              <a:rPr lang="en-GB" altLang="en-US" b="1" u="sng"/>
              <a:t>As I made an interview of what </a:t>
            </a:r>
          </a:p>
          <a:p>
            <a:pPr eaLnBrk="1" hangingPunct="1"/>
            <a:r>
              <a:rPr lang="en-GB" altLang="en-US" b="1"/>
              <a:t>				</a:t>
            </a:r>
            <a:r>
              <a:rPr lang="en-GB" altLang="en-US" b="1" u="sng"/>
              <a:t>individual is or had being</a:t>
            </a:r>
            <a:endParaRPr lang="en-GB" altLang="en-US" b="1"/>
          </a:p>
          <a:p>
            <a:pPr eaLnBrk="1" hangingPunct="1"/>
            <a:r>
              <a:rPr lang="en-GB" altLang="en-US" b="1"/>
              <a:t>[	:	new paragraph needed	</a:t>
            </a:r>
          </a:p>
        </p:txBody>
      </p:sp>
    </p:spTree>
    <p:extLst>
      <p:ext uri="{BB962C8B-B14F-4D97-AF65-F5344CB8AC3E}">
        <p14:creationId xmlns:p14="http://schemas.microsoft.com/office/powerpoint/2010/main" val="14646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Hello / Goodbye poems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2593" y="1340768"/>
            <a:ext cx="8416052" cy="47552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3600" dirty="0"/>
              <a:t>Hello sun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moon.</a:t>
            </a:r>
          </a:p>
          <a:p>
            <a:pPr>
              <a:lnSpc>
                <a:spcPct val="90000"/>
              </a:lnSpc>
            </a:pPr>
            <a:r>
              <a:rPr lang="en-GB" sz="3600" dirty="0"/>
              <a:t>Hello injection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infection.</a:t>
            </a:r>
          </a:p>
          <a:p>
            <a:pPr>
              <a:lnSpc>
                <a:spcPct val="90000"/>
              </a:lnSpc>
            </a:pPr>
            <a:r>
              <a:rPr lang="en-GB" sz="3600" dirty="0"/>
              <a:t>Hello honey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money.</a:t>
            </a:r>
          </a:p>
          <a:p>
            <a:pPr>
              <a:lnSpc>
                <a:spcPct val="90000"/>
              </a:lnSpc>
            </a:pPr>
            <a:r>
              <a:rPr lang="en-GB" sz="3600" dirty="0"/>
              <a:t>Hello law</a:t>
            </a:r>
          </a:p>
          <a:p>
            <a:pPr>
              <a:lnSpc>
                <a:spcPct val="90000"/>
              </a:lnSpc>
              <a:buNone/>
            </a:pPr>
            <a:r>
              <a:rPr lang="en-GB" sz="3600" dirty="0"/>
              <a:t>   Goodbye justice.</a:t>
            </a:r>
            <a:endParaRPr lang="en-US" sz="3600" dirty="0"/>
          </a:p>
          <a:p>
            <a:r>
              <a:rPr lang="en-GB" dirty="0"/>
              <a:t>With many thanks to Alan Maley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8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Stem poems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593" y="1196752"/>
            <a:ext cx="8416052" cy="4899248"/>
          </a:xfrm>
        </p:spPr>
        <p:txBody>
          <a:bodyPr/>
          <a:lstStyle/>
          <a:p>
            <a:pPr>
              <a:buNone/>
            </a:pPr>
            <a:r>
              <a:rPr lang="en-GB" sz="3600" b="1" dirty="0">
                <a:latin typeface="Times New Roman" pitchFamily="18" charset="0"/>
              </a:rPr>
              <a:t>Happiness is a</a:t>
            </a:r>
            <a:r>
              <a:rPr lang="en-GB" sz="3600" b="1" dirty="0" smtClean="0">
                <a:latin typeface="Times New Roman" pitchFamily="18" charset="0"/>
              </a:rPr>
              <a:t>/…</a:t>
            </a:r>
            <a:r>
              <a:rPr lang="en-GB" sz="3600" b="1" dirty="0" err="1" smtClean="0">
                <a:latin typeface="Times New Roman" pitchFamily="18" charset="0"/>
              </a:rPr>
              <a:t>ing</a:t>
            </a:r>
            <a:r>
              <a:rPr lang="en-GB" sz="3600" b="1" dirty="0" smtClean="0">
                <a:latin typeface="Times New Roman" pitchFamily="18" charset="0"/>
              </a:rPr>
              <a:t> </a:t>
            </a:r>
            <a:r>
              <a:rPr lang="en-GB" sz="3600" b="1" dirty="0">
                <a:latin typeface="Times New Roman" pitchFamily="18" charset="0"/>
              </a:rPr>
              <a:t>xxx           </a:t>
            </a:r>
          </a:p>
          <a:p>
            <a:r>
              <a:rPr lang="en-GB" sz="3600" b="1" dirty="0">
                <a:latin typeface="Times New Roman" pitchFamily="18" charset="0"/>
              </a:rPr>
              <a:t>Happiness is </a:t>
            </a:r>
            <a:r>
              <a:rPr lang="en-GB" sz="3600" b="1" dirty="0" smtClean="0">
                <a:latin typeface="Times New Roman" pitchFamily="18" charset="0"/>
              </a:rPr>
              <a:t>eating a chocolate cake in an outdoor café knowing I will walk it off.</a:t>
            </a:r>
            <a:endParaRPr lang="en-GB" sz="3600" b="1" dirty="0">
              <a:latin typeface="Times New Roman" pitchFamily="18" charset="0"/>
            </a:endParaRPr>
          </a:p>
          <a:p>
            <a:r>
              <a:rPr lang="en-GB" sz="3600" b="1" dirty="0">
                <a:latin typeface="Times New Roman" pitchFamily="18" charset="0"/>
              </a:rPr>
              <a:t>Happiness is </a:t>
            </a:r>
            <a:r>
              <a:rPr lang="en-GB" sz="3600" b="1" dirty="0" smtClean="0">
                <a:latin typeface="Times New Roman" pitchFamily="18" charset="0"/>
              </a:rPr>
              <a:t>my grandson’s smiles and laughter.</a:t>
            </a:r>
            <a:endParaRPr lang="en-GB" sz="3600" b="1" dirty="0">
              <a:latin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</a:rPr>
              <a:t>Happiness is </a:t>
            </a:r>
            <a:r>
              <a:rPr lang="en-US" sz="3600" b="1" dirty="0" smtClean="0">
                <a:latin typeface="Times New Roman" pitchFamily="18" charset="0"/>
              </a:rPr>
              <a:t>friendships that survive time and distances.</a:t>
            </a:r>
            <a:endParaRPr lang="en-US" sz="3600" b="1" dirty="0">
              <a:latin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acEd_PPT_LangLearn (1)">
  <a:themeElements>
    <a:clrScheme name="BRG">
      <a:dk1>
        <a:srgbClr val="000000"/>
      </a:dk1>
      <a:lt1>
        <a:sysClr val="window" lastClr="FFFFFF"/>
      </a:lt1>
      <a:dk2>
        <a:srgbClr val="4E4E4E"/>
      </a:dk2>
      <a:lt2>
        <a:srgbClr val="DA1B2C"/>
      </a:lt2>
      <a:accent1>
        <a:srgbClr val="808080"/>
      </a:accent1>
      <a:accent2>
        <a:srgbClr val="959595"/>
      </a:accent2>
      <a:accent3>
        <a:srgbClr val="C8C8C8"/>
      </a:accent3>
      <a:accent4>
        <a:srgbClr val="E6E6E6"/>
      </a:accent4>
      <a:accent5>
        <a:srgbClr val="00B2D3"/>
      </a:accent5>
      <a:accent6>
        <a:srgbClr val="485DAA"/>
      </a:accent6>
      <a:hlink>
        <a:srgbClr val="A23F97"/>
      </a:hlink>
      <a:folHlink>
        <a:srgbClr val="000000"/>
      </a:folHlink>
    </a:clrScheme>
    <a:fontScheme name="B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Ed_PPT_LL" id="{0BD8DACD-2374-431D-B25A-3FB95F9155E8}" vid="{E1827207-D1BA-4989-892B-AE6074702E85}"/>
    </a:ext>
  </a:extLst>
</a:theme>
</file>

<file path=ppt/theme/theme2.xml><?xml version="1.0" encoding="utf-8"?>
<a:theme xmlns:a="http://schemas.openxmlformats.org/drawingml/2006/main" name="MacEd_PPT_template_LL_1.1">
  <a:themeElements>
    <a:clrScheme name="BRG">
      <a:dk1>
        <a:srgbClr val="000000"/>
      </a:dk1>
      <a:lt1>
        <a:sysClr val="window" lastClr="FFFFFF"/>
      </a:lt1>
      <a:dk2>
        <a:srgbClr val="4E4E4E"/>
      </a:dk2>
      <a:lt2>
        <a:srgbClr val="DA1B2C"/>
      </a:lt2>
      <a:accent1>
        <a:srgbClr val="808080"/>
      </a:accent1>
      <a:accent2>
        <a:srgbClr val="959595"/>
      </a:accent2>
      <a:accent3>
        <a:srgbClr val="C8C8C8"/>
      </a:accent3>
      <a:accent4>
        <a:srgbClr val="E6E6E6"/>
      </a:accent4>
      <a:accent5>
        <a:srgbClr val="00B2D3"/>
      </a:accent5>
      <a:accent6>
        <a:srgbClr val="485DAA"/>
      </a:accent6>
      <a:hlink>
        <a:srgbClr val="A23F97"/>
      </a:hlink>
      <a:folHlink>
        <a:srgbClr val="000000"/>
      </a:folHlink>
    </a:clrScheme>
    <a:fontScheme name="B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Ed_PPT_LL" id="{0BD8DACD-2374-431D-B25A-3FB95F9155E8}" vid="{E1827207-D1BA-4989-892B-AE6074702E85}"/>
    </a:ext>
  </a:extLst>
</a:theme>
</file>

<file path=ppt/theme/theme3.xml><?xml version="1.0" encoding="utf-8"?>
<a:theme xmlns:a="http://schemas.openxmlformats.org/drawingml/2006/main" name="1_MacEd_PPT_template_LL_1.1">
  <a:themeElements>
    <a:clrScheme name="BRG">
      <a:dk1>
        <a:srgbClr val="000000"/>
      </a:dk1>
      <a:lt1>
        <a:sysClr val="window" lastClr="FFFFFF"/>
      </a:lt1>
      <a:dk2>
        <a:srgbClr val="4E4E4E"/>
      </a:dk2>
      <a:lt2>
        <a:srgbClr val="DA1B2C"/>
      </a:lt2>
      <a:accent1>
        <a:srgbClr val="808080"/>
      </a:accent1>
      <a:accent2>
        <a:srgbClr val="959595"/>
      </a:accent2>
      <a:accent3>
        <a:srgbClr val="C8C8C8"/>
      </a:accent3>
      <a:accent4>
        <a:srgbClr val="E6E6E6"/>
      </a:accent4>
      <a:accent5>
        <a:srgbClr val="00B2D3"/>
      </a:accent5>
      <a:accent6>
        <a:srgbClr val="485DAA"/>
      </a:accent6>
      <a:hlink>
        <a:srgbClr val="A23F97"/>
      </a:hlink>
      <a:folHlink>
        <a:srgbClr val="000000"/>
      </a:folHlink>
    </a:clrScheme>
    <a:fontScheme name="B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Ed_PPT_LL" id="{0BD8DACD-2374-431D-B25A-3FB95F9155E8}" vid="{E1827207-D1BA-4989-892B-AE6074702E8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MacEd_PPT_LangLearn (1)</Template>
  <TotalTime>2593</TotalTime>
  <Words>1083</Words>
  <Application>Microsoft Office PowerPoint</Application>
  <PresentationFormat>Custom</PresentationFormat>
  <Paragraphs>199</Paragraphs>
  <Slides>27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MacEd_PPT_LangLearn (1)</vt:lpstr>
      <vt:lpstr>MacEd_PPT_template_LL_1.1</vt:lpstr>
      <vt:lpstr>1_MacEd_PPT_template_LL_1.1</vt:lpstr>
      <vt:lpstr>PowerPoint Presentation</vt:lpstr>
      <vt:lpstr>Overview of the session</vt:lpstr>
      <vt:lpstr>PowerPoint Presentation</vt:lpstr>
      <vt:lpstr>PowerPoint Presentation</vt:lpstr>
      <vt:lpstr>Benefits of creative writing</vt:lpstr>
      <vt:lpstr>PowerPoint Presentation</vt:lpstr>
      <vt:lpstr>PowerPoint Presentation</vt:lpstr>
      <vt:lpstr>Hello / Goodbye poems</vt:lpstr>
      <vt:lpstr>Stem poems</vt:lpstr>
      <vt:lpstr>More stems</vt:lpstr>
      <vt:lpstr>Poetry using the 5Ws</vt:lpstr>
      <vt:lpstr>Write your own</vt:lpstr>
      <vt:lpstr>Guided poem…You are…</vt:lpstr>
      <vt:lpstr>Recipe poems A recipe for vanity</vt:lpstr>
      <vt:lpstr>PowerPoint Presentation</vt:lpstr>
      <vt:lpstr>PowerPoint Presentation</vt:lpstr>
      <vt:lpstr>PowerPoint Presentation</vt:lpstr>
      <vt:lpstr>Music to stimulate creativity</vt:lpstr>
      <vt:lpstr>Benjamin Britten’s Young Person’s Guide to the Orchestra Frolicsome Finale-Pretissimo con fuoco</vt:lpstr>
      <vt:lpstr>Collaborative work</vt:lpstr>
      <vt:lpstr>Collaborative work</vt:lpstr>
      <vt:lpstr> </vt:lpstr>
      <vt:lpstr>Book making</vt:lpstr>
      <vt:lpstr>Sharing stories </vt:lpstr>
      <vt:lpstr>Why?</vt:lpstr>
      <vt:lpstr>PowerPoint Presentation</vt:lpstr>
      <vt:lpstr>PowerPoint Presentation</vt:lpstr>
    </vt:vector>
  </TitlesOfParts>
  <Company>Macmillan Publishing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Jennings, Alison</dc:creator>
  <cp:lastModifiedBy>Maria Heron</cp:lastModifiedBy>
  <cp:revision>123</cp:revision>
  <cp:lastPrinted>2014-05-30T16:42:57Z</cp:lastPrinted>
  <dcterms:created xsi:type="dcterms:W3CDTF">2014-06-23T14:23:54Z</dcterms:created>
  <dcterms:modified xsi:type="dcterms:W3CDTF">2018-06-05T13:49:51Z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mike.riley@macmillan.com</vt:lpwstr>
  </property>
  <property fmtid="{D5CDD505-2E9C-101B-9397-08002B2CF9AE}" pid="3" name="Offisync_UniqueId">
    <vt:lpwstr>64137</vt:lpwstr>
  </property>
  <property fmtid="{D5CDD505-2E9C-101B-9397-08002B2CF9AE}" pid="4" name="Jive_VersionGuid">
    <vt:lpwstr>6e2b7233-4b52-4439-b8db-3b54091c3d60</vt:lpwstr>
  </property>
  <property fmtid="{D5CDD505-2E9C-101B-9397-08002B2CF9AE}" pid="5" name="Offisync_ServerID">
    <vt:lpwstr>0d673023-5242-4d13-a9d7-ca41728b752d</vt:lpwstr>
  </property>
  <property fmtid="{D5CDD505-2E9C-101B-9397-08002B2CF9AE}" pid="6" name="Offisync_ProviderInitializationData">
    <vt:lpwstr>https://hive.springernature.com</vt:lpwstr>
  </property>
  <property fmtid="{D5CDD505-2E9C-101B-9397-08002B2CF9AE}" pid="7" name="Offisync_UpdateToken">
    <vt:lpwstr>1</vt:lpwstr>
  </property>
</Properties>
</file>