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0" r:id="rId3"/>
  </p:sldMasterIdLst>
  <p:notesMasterIdLst>
    <p:notesMasterId r:id="rId21"/>
  </p:notesMasterIdLst>
  <p:handoutMasterIdLst>
    <p:handoutMasterId r:id="rId22"/>
  </p:handoutMasterIdLst>
  <p:sldIdLst>
    <p:sldId id="341" r:id="rId4"/>
    <p:sldId id="354" r:id="rId5"/>
    <p:sldId id="342" r:id="rId6"/>
    <p:sldId id="355" r:id="rId7"/>
    <p:sldId id="307" r:id="rId8"/>
    <p:sldId id="352" r:id="rId9"/>
    <p:sldId id="343" r:id="rId10"/>
    <p:sldId id="344" r:id="rId11"/>
    <p:sldId id="349" r:id="rId12"/>
    <p:sldId id="345" r:id="rId13"/>
    <p:sldId id="351" r:id="rId14"/>
    <p:sldId id="346" r:id="rId15"/>
    <p:sldId id="347" r:id="rId16"/>
    <p:sldId id="353" r:id="rId17"/>
    <p:sldId id="350" r:id="rId18"/>
    <p:sldId id="356" r:id="rId19"/>
    <p:sldId id="298" r:id="rId20"/>
  </p:sldIdLst>
  <p:sldSz cx="9901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49">
          <p15:clr>
            <a:srgbClr val="A4A3A4"/>
          </p15:clr>
        </p15:guide>
        <p15:guide id="2" orient="horz" pos="139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orient="horz" pos="2834">
          <p15:clr>
            <a:srgbClr val="A4A3A4"/>
          </p15:clr>
        </p15:guide>
        <p15:guide id="7" orient="horz" pos="3875">
          <p15:clr>
            <a:srgbClr val="A4A3A4"/>
          </p15:clr>
        </p15:guide>
        <p15:guide id="8" orient="horz" pos="4123">
          <p15:clr>
            <a:srgbClr val="A4A3A4"/>
          </p15:clr>
        </p15:guide>
        <p15:guide id="9" orient="horz" pos="2703">
          <p15:clr>
            <a:srgbClr val="A4A3A4"/>
          </p15:clr>
        </p15:guide>
        <p15:guide id="10" pos="1392">
          <p15:clr>
            <a:srgbClr val="A4A3A4"/>
          </p15:clr>
        </p15:guide>
        <p15:guide id="11" pos="5636">
          <p15:clr>
            <a:srgbClr val="A4A3A4"/>
          </p15:clr>
        </p15:guide>
        <p15:guide id="12" pos="4526">
          <p15:clr>
            <a:srgbClr val="A4A3A4"/>
          </p15:clr>
        </p15:guide>
        <p15:guide id="13" pos="613">
          <p15:clr>
            <a:srgbClr val="A4A3A4"/>
          </p15:clr>
        </p15:guide>
        <p15:guide id="14" pos="3231">
          <p15:clr>
            <a:srgbClr val="A4A3A4"/>
          </p15:clr>
        </p15:guide>
        <p15:guide id="15" pos="4202">
          <p15:clr>
            <a:srgbClr val="A4A3A4"/>
          </p15:clr>
        </p15:guide>
        <p15:guide id="16" pos="44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2C"/>
    <a:srgbClr val="CAF0F6"/>
    <a:srgbClr val="99E0ED"/>
    <a:srgbClr val="6CD2E5"/>
    <a:srgbClr val="D5E6F4"/>
    <a:srgbClr val="A6C6E6"/>
    <a:srgbClr val="83AFDC"/>
    <a:srgbClr val="EFDDEC"/>
    <a:srgbClr val="D8AFD3"/>
    <a:srgbClr val="C88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85649" autoAdjust="0"/>
  </p:normalViewPr>
  <p:slideViewPr>
    <p:cSldViewPr snapToGrid="0" snapToObjects="1">
      <p:cViewPr>
        <p:scale>
          <a:sx n="74" d="100"/>
          <a:sy n="74" d="100"/>
        </p:scale>
        <p:origin x="-1555" y="-106"/>
      </p:cViewPr>
      <p:guideLst>
        <p:guide orient="horz" pos="2949"/>
        <p:guide orient="horz" pos="139"/>
        <p:guide orient="horz" pos="4175"/>
        <p:guide orient="horz" pos="449"/>
        <p:guide orient="horz" pos="667"/>
        <p:guide orient="horz" pos="2834"/>
        <p:guide orient="horz" pos="3875"/>
        <p:guide orient="horz" pos="4123"/>
        <p:guide orient="horz" pos="2703"/>
        <p:guide pos="1392"/>
        <p:guide pos="5636"/>
        <p:guide pos="4526"/>
        <p:guide pos="613"/>
        <p:guide pos="3231"/>
        <p:guide pos="4202"/>
        <p:guide pos="4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05/06/2018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2417-133D-42BF-B7C8-4C67396B127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97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London – 160 </a:t>
            </a:r>
            <a:r>
              <a:rPr lang="en-GB" dirty="0" err="1" smtClean="0"/>
              <a:t>kms</a:t>
            </a:r>
            <a:r>
              <a:rPr lang="en-GB" dirty="0" smtClean="0"/>
              <a:t>  - 2 hours</a:t>
            </a:r>
          </a:p>
          <a:p>
            <a:r>
              <a:rPr lang="en-GB" dirty="0" smtClean="0"/>
              <a:t>Cambridge - 100 </a:t>
            </a:r>
            <a:r>
              <a:rPr lang="en-GB" dirty="0" err="1" smtClean="0"/>
              <a:t>kms</a:t>
            </a:r>
            <a:r>
              <a:rPr lang="en-GB" dirty="0" smtClean="0"/>
              <a:t> 1 hour</a:t>
            </a:r>
          </a:p>
          <a:p>
            <a:r>
              <a:rPr lang="en-GB" dirty="0" smtClean="0"/>
              <a:t>Coast 30 </a:t>
            </a:r>
            <a:r>
              <a:rPr lang="en-GB" dirty="0" err="1" smtClean="0"/>
              <a:t>kms</a:t>
            </a:r>
            <a:r>
              <a:rPr lang="en-GB" dirty="0" smtClean="0"/>
              <a:t> – 30 minutes</a:t>
            </a:r>
          </a:p>
          <a:p>
            <a:r>
              <a:rPr lang="en-GB" smtClean="0"/>
              <a:t>The region -</a:t>
            </a:r>
            <a:r>
              <a:rPr lang="en-GB" baseline="0" smtClean="0"/>
              <a:t> </a:t>
            </a:r>
            <a:r>
              <a:rPr lang="en-GB" baseline="0" dirty="0" smtClean="0"/>
              <a:t>more details??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E981D-9106-47C6-8737-6C80770206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4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4088" y="685800"/>
            <a:ext cx="4949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628E8-537E-44EE-92AB-904C85962ED8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1143000"/>
            <a:ext cx="445452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7956550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80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1" r="3550" b="1"/>
          <a:stretch/>
        </p:blipFill>
        <p:spPr>
          <a:xfrm>
            <a:off x="0" y="0"/>
            <a:ext cx="9879806" cy="6858000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112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-1288" r="6591" b="1288"/>
          <a:stretch/>
        </p:blipFill>
        <p:spPr>
          <a:xfrm>
            <a:off x="0" y="-1490489"/>
            <a:ext cx="9875042" cy="8348489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50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r="1023"/>
          <a:stretch/>
        </p:blipFill>
        <p:spPr>
          <a:xfrm>
            <a:off x="1" y="9126"/>
            <a:ext cx="9879805" cy="6848874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6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 (No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963" b="178"/>
          <a:stretch/>
        </p:blipFill>
        <p:spPr>
          <a:xfrm>
            <a:off x="0" y="0"/>
            <a:ext cx="9893300" cy="6858000"/>
          </a:xfrm>
          <a:prstGeom prst="rect">
            <a:avLst/>
          </a:prstGeom>
        </p:spPr>
      </p:pic>
      <p:sp>
        <p:nvSpPr>
          <p:cNvPr id="18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18257" y="0"/>
            <a:ext cx="989806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79806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9525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8217036" cy="30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30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79806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-9525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23412" y="4267201"/>
            <a:ext cx="1344920" cy="226985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14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7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00" b="1" i="0" u="none" strike="noStrike" kern="1200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Main heading goes here</a:t>
            </a:r>
            <a:endParaRPr lang="en-GB" dirty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4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933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6105226"/>
            <a:ext cx="2977902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2968" y="2187383"/>
            <a:ext cx="3430747" cy="759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35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4335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3766" y="683477"/>
            <a:ext cx="301716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766" y="1058863"/>
            <a:ext cx="301716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 +44 (0) 000 000 000</a:t>
            </a:r>
          </a:p>
          <a:p>
            <a:pPr lvl="0"/>
            <a:r>
              <a:rPr lang="en-US" dirty="0" smtClean="0"/>
              <a:t>T +44 (0) 000 000 000</a:t>
            </a:r>
          </a:p>
          <a:p>
            <a:pPr lvl="0"/>
            <a:r>
              <a:rPr lang="en-US" dirty="0" smtClean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3138" y="683477"/>
            <a:ext cx="1615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For more information</a:t>
            </a:r>
          </a:p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63766" y="866675"/>
            <a:ext cx="301716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8688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7956550" cy="4548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24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32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57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4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971999" y="810279"/>
            <a:ext cx="7975151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4" y="1603375"/>
            <a:ext cx="3817938" cy="45481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49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6" y="1603375"/>
            <a:ext cx="6091238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85025" y="4460875"/>
            <a:ext cx="1743075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754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529199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13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98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933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6105226"/>
            <a:ext cx="2977902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2989" y="2187417"/>
            <a:ext cx="3430747" cy="759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35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4335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3766" y="683511"/>
            <a:ext cx="301716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766" y="1058863"/>
            <a:ext cx="301716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 +44 (0) 000 000 000</a:t>
            </a:r>
          </a:p>
          <a:p>
            <a:pPr lvl="0"/>
            <a:r>
              <a:rPr lang="en-US" dirty="0" smtClean="0"/>
              <a:t>T +44 (0) 000 000 000</a:t>
            </a:r>
          </a:p>
          <a:p>
            <a:pPr lvl="0"/>
            <a:r>
              <a:rPr lang="en-US" dirty="0" smtClean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3139" y="683511"/>
            <a:ext cx="1615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For more information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63766" y="866675"/>
            <a:ext cx="301716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5417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064" y="6356361"/>
            <a:ext cx="2310289" cy="365125"/>
          </a:xfrm>
          <a:prstGeom prst="rect">
            <a:avLst/>
          </a:prstGeom>
        </p:spPr>
        <p:txBody>
          <a:bodyPr/>
          <a:lstStyle/>
          <a:p>
            <a:fld id="{F48ED988-75AF-40DA-BE1F-FCD3EE3875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0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www.nile-elt.com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4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7956550" cy="45481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05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810273"/>
            <a:ext cx="797515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71550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603375"/>
            <a:ext cx="3817937" cy="45481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24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32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971999" y="810279"/>
            <a:ext cx="7975151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71568" y="1603375"/>
            <a:ext cx="3802063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4" y="1603375"/>
            <a:ext cx="3817938" cy="454818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00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6" y="1603375"/>
            <a:ext cx="6091238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85025" y="4460875"/>
            <a:ext cx="1743075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3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1" y="810279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93969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92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1" y="0"/>
            <a:ext cx="9898063" cy="6858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511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77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5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5" y="1436870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32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8933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97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524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407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09" y="6105226"/>
            <a:ext cx="2977902" cy="2346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72989" y="2187417"/>
            <a:ext cx="3430747" cy="759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35" b="1" dirty="0" smtClea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4335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63766" y="683511"/>
            <a:ext cx="3017168" cy="183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NAME PERSON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063766" y="1058863"/>
            <a:ext cx="3017168" cy="5445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 +44 (0) 000 000 000</a:t>
            </a:r>
          </a:p>
          <a:p>
            <a:pPr lvl="0"/>
            <a:r>
              <a:rPr lang="en-US" dirty="0" smtClean="0"/>
              <a:t>T +44 (0) 000 000 000</a:t>
            </a:r>
          </a:p>
          <a:p>
            <a:pPr lvl="0"/>
            <a:r>
              <a:rPr lang="en-US" dirty="0" smtClean="0"/>
              <a:t>E name.person@macmillan.com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3139" y="683511"/>
            <a:ext cx="1615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For more information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sz="1000" dirty="0" smtClean="0">
                <a:solidFill>
                  <a:prstClr val="white"/>
                </a:solidFill>
              </a:rPr>
              <a:t>Please contact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63766" y="866675"/>
            <a:ext cx="3017168" cy="1921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09902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064" y="6356361"/>
            <a:ext cx="2310289" cy="365125"/>
          </a:xfrm>
          <a:prstGeom prst="rect">
            <a:avLst/>
          </a:prstGeom>
        </p:spPr>
        <p:txBody>
          <a:bodyPr/>
          <a:lstStyle/>
          <a:p>
            <a:fld id="{F48ED988-75AF-40DA-BE1F-FCD3EE38750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3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www.nile-elt.com</a:t>
            </a: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6470703"/>
            <a:ext cx="9889951" cy="38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901238" cy="3737981"/>
          </a:xfrm>
          <a:prstGeom prst="rect">
            <a:avLst/>
          </a:prstGeom>
          <a:solidFill>
            <a:srgbClr val="E3F3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62205" y="4073611"/>
            <a:ext cx="8717884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16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0888" y="5717936"/>
            <a:ext cx="784735" cy="48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0" y="3514802"/>
            <a:ext cx="9901238" cy="100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24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265176" marR="0" lvl="1" indent="-365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448056" marR="0" lvl="2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594360" marR="0" lvl="3" indent="-609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777240" marR="0" lvl="4" indent="-660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914400" marR="0" lvl="5" indent="-63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701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731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2648" y="14289"/>
            <a:ext cx="7660817" cy="353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0186" y="620687"/>
            <a:ext cx="985816" cy="51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16407" y="6470704"/>
            <a:ext cx="374110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932992" y="6470704"/>
            <a:ext cx="479263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801100" y="6470704"/>
            <a:ext cx="79072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‹#›</a:t>
            </a:fld>
            <a:endParaRPr lang="de-DE" sz="1100" b="0" i="0" u="none" strike="noStrike" cap="non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8718533" y="5699931"/>
            <a:ext cx="117141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Erasmus+ Programme</a:t>
            </a: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European Union 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50" y="5699930"/>
            <a:ext cx="7938642" cy="50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24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1603375"/>
            <a:ext cx="6091238" cy="4548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85025" y="4460875"/>
            <a:ext cx="1743075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810273"/>
            <a:ext cx="795610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Subheading goes here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Presentation heading | Date Month Year</a:t>
            </a:r>
          </a:p>
        </p:txBody>
      </p:sp>
    </p:spTree>
    <p:extLst>
      <p:ext uri="{BB962C8B-B14F-4D97-AF65-F5344CB8AC3E}">
        <p14:creationId xmlns:p14="http://schemas.microsoft.com/office/powerpoint/2010/main" val="180169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Lo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MacEd_PPT_elements_210514\Images\Group_adj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4713"/>
          <a:stretch/>
        </p:blipFill>
        <p:spPr bwMode="auto">
          <a:xfrm>
            <a:off x="-1" y="0"/>
            <a:ext cx="989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82" y="5859717"/>
            <a:ext cx="8279833" cy="8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  <p:pic>
        <p:nvPicPr>
          <p:cNvPr id="3" name="Picture 2" descr="MELL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/>
          <a:stretch/>
        </p:blipFill>
        <p:spPr>
          <a:xfrm>
            <a:off x="7433336" y="5943569"/>
            <a:ext cx="246790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6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Sh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:\Brandguild\Projects\BRG008_MacEd template (Bridget Ruffell)\1. Client source files\MacEd_PPT_elements_210514\Images\Group_adj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5" b="4713"/>
          <a:stretch/>
        </p:blipFill>
        <p:spPr bwMode="auto">
          <a:xfrm>
            <a:off x="-1" y="0"/>
            <a:ext cx="989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  <p:sp>
        <p:nvSpPr>
          <p:cNvPr id="12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" name="Picture 2" descr="MELL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7"/>
          <a:stretch/>
        </p:blipFill>
        <p:spPr>
          <a:xfrm>
            <a:off x="7433336" y="5943569"/>
            <a:ext cx="2467902" cy="9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 (Inser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18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62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 userDrawn="1"/>
        </p:nvSpPr>
        <p:spPr bwMode="auto">
          <a:xfrm>
            <a:off x="-4763" y="0"/>
            <a:ext cx="9898063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0" y="217490"/>
            <a:ext cx="8236914" cy="1668269"/>
          </a:xfrm>
          <a:custGeom>
            <a:avLst/>
            <a:gdLst>
              <a:gd name="T0" fmla="*/ 2560 w 2571"/>
              <a:gd name="T1" fmla="*/ 0 h 521"/>
              <a:gd name="T2" fmla="*/ 0 w 2571"/>
              <a:gd name="T3" fmla="*/ 0 h 521"/>
              <a:gd name="T4" fmla="*/ 0 w 2571"/>
              <a:gd name="T5" fmla="*/ 520 h 521"/>
              <a:gd name="T6" fmla="*/ 1988 w 2571"/>
              <a:gd name="T7" fmla="*/ 521 h 521"/>
              <a:gd name="T8" fmla="*/ 2560 w 2571"/>
              <a:gd name="T9" fmla="*/ 90 h 521"/>
              <a:gd name="T10" fmla="*/ 2571 w 2571"/>
              <a:gd name="T11" fmla="*/ 0 h 521"/>
              <a:gd name="T12" fmla="*/ 2560 w 2571"/>
              <a:gd name="T13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71" h="521">
                <a:moveTo>
                  <a:pt x="25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20"/>
                  <a:pt x="0" y="520"/>
                  <a:pt x="0" y="520"/>
                </a:cubicBezTo>
                <a:cubicBezTo>
                  <a:pt x="1988" y="521"/>
                  <a:pt x="1988" y="521"/>
                  <a:pt x="1988" y="521"/>
                </a:cubicBezTo>
                <a:cubicBezTo>
                  <a:pt x="2252" y="521"/>
                  <a:pt x="2494" y="484"/>
                  <a:pt x="2560" y="90"/>
                </a:cubicBezTo>
                <a:cubicBezTo>
                  <a:pt x="2560" y="90"/>
                  <a:pt x="2570" y="28"/>
                  <a:pt x="2571" y="0"/>
                </a:cubicBezTo>
                <a:lnTo>
                  <a:pt x="2560" y="0"/>
                </a:lnTo>
                <a:close/>
              </a:path>
            </a:pathLst>
          </a:custGeom>
          <a:solidFill>
            <a:srgbClr val="D51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-7938" y="0"/>
            <a:ext cx="9901238" cy="6858000"/>
          </a:xfrm>
          <a:custGeom>
            <a:avLst/>
            <a:gdLst>
              <a:gd name="T0" fmla="*/ 0 w 3118"/>
              <a:gd name="T1" fmla="*/ 0 h 2160"/>
              <a:gd name="T2" fmla="*/ 0 w 3118"/>
              <a:gd name="T3" fmla="*/ 68 h 2160"/>
              <a:gd name="T4" fmla="*/ 2930 w 3118"/>
              <a:gd name="T5" fmla="*/ 68 h 2160"/>
              <a:gd name="T6" fmla="*/ 3045 w 3118"/>
              <a:gd name="T7" fmla="*/ 183 h 2160"/>
              <a:gd name="T8" fmla="*/ 3045 w 3118"/>
              <a:gd name="T9" fmla="*/ 1976 h 2160"/>
              <a:gd name="T10" fmla="*/ 2930 w 3118"/>
              <a:gd name="T11" fmla="*/ 2091 h 2160"/>
              <a:gd name="T12" fmla="*/ 0 w 3118"/>
              <a:gd name="T13" fmla="*/ 2091 h 2160"/>
              <a:gd name="T14" fmla="*/ 0 w 3118"/>
              <a:gd name="T15" fmla="*/ 2160 h 2160"/>
              <a:gd name="T16" fmla="*/ 3118 w 3118"/>
              <a:gd name="T17" fmla="*/ 2160 h 2160"/>
              <a:gd name="T18" fmla="*/ 3118 w 3118"/>
              <a:gd name="T19" fmla="*/ 0 h 2160"/>
              <a:gd name="T20" fmla="*/ 0 w 3118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18" h="2160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2930" y="68"/>
                  <a:pt x="2930" y="68"/>
                  <a:pt x="2930" y="68"/>
                </a:cubicBezTo>
                <a:cubicBezTo>
                  <a:pt x="2994" y="68"/>
                  <a:pt x="3045" y="120"/>
                  <a:pt x="3045" y="183"/>
                </a:cubicBezTo>
                <a:cubicBezTo>
                  <a:pt x="3045" y="1976"/>
                  <a:pt x="3045" y="1976"/>
                  <a:pt x="3045" y="1976"/>
                </a:cubicBezTo>
                <a:cubicBezTo>
                  <a:pt x="3045" y="2040"/>
                  <a:pt x="2994" y="2091"/>
                  <a:pt x="2930" y="2091"/>
                </a:cubicBezTo>
                <a:cubicBezTo>
                  <a:pt x="0" y="2091"/>
                  <a:pt x="0" y="2091"/>
                  <a:pt x="0" y="2091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3118" y="2160"/>
                  <a:pt x="3118" y="2160"/>
                  <a:pt x="3118" y="2160"/>
                </a:cubicBezTo>
                <a:cubicBezTo>
                  <a:pt x="3118" y="0"/>
                  <a:pt x="3118" y="0"/>
                  <a:pt x="31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Freeform 26"/>
          <p:cNvSpPr>
            <a:spLocks/>
          </p:cNvSpPr>
          <p:nvPr userDrawn="1"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642477"/>
            <a:ext cx="7084390" cy="3449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233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HEADLINE GOES HERE</a:t>
            </a:r>
            <a:endParaRPr lang="en-GB" dirty="0"/>
          </a:p>
        </p:txBody>
      </p:sp>
      <p:sp>
        <p:nvSpPr>
          <p:cNvPr id="1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971643"/>
            <a:ext cx="7084390" cy="3127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2044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 goes here</a:t>
            </a:r>
            <a:endParaRPr lang="en-GB" dirty="0"/>
          </a:p>
        </p:txBody>
      </p:sp>
      <p:sp>
        <p:nvSpPr>
          <p:cNvPr id="20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972000" y="1436836"/>
            <a:ext cx="3865563" cy="166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Date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1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2131" y="6454140"/>
            <a:ext cx="353546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1099206"/>
            <a:ext cx="8421874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38" y="436283"/>
            <a:ext cx="7954962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3138" y="6454140"/>
            <a:ext cx="554513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Presentation heading | Date 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3139" y="1600200"/>
            <a:ext cx="7954962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5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9" r:id="rId3"/>
    <p:sldLayoutId id="2147483671" r:id="rId4"/>
    <p:sldLayoutId id="2147483672" r:id="rId5"/>
    <p:sldLayoutId id="2147483654" r:id="rId6"/>
    <p:sldLayoutId id="2147483678" r:id="rId7"/>
    <p:sldLayoutId id="2147483670" r:id="rId8"/>
    <p:sldLayoutId id="2147483674" r:id="rId9"/>
    <p:sldLayoutId id="2147483675" r:id="rId10"/>
    <p:sldLayoutId id="2147483661" r:id="rId11"/>
    <p:sldLayoutId id="2147483657" r:id="rId12"/>
    <p:sldLayoutId id="2147483659" r:id="rId13"/>
    <p:sldLayoutId id="2147483660" r:id="rId14"/>
    <p:sldLayoutId id="2147483676" r:id="rId15"/>
    <p:sldLayoutId id="2147483677" r:id="rId16"/>
    <p:sldLayoutId id="2147483667" r:id="rId17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200" b="1" kern="1200" dirty="0">
          <a:solidFill>
            <a:schemeClr val="bg2"/>
          </a:solidFill>
          <a:latin typeface="Verdana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1400" b="1" i="0" u="none" strike="noStrike" kern="1200" cap="none" spc="0" normalizeH="0" baseline="0" dirty="0" smtClean="0">
          <a:ln>
            <a:noFill/>
          </a:ln>
          <a:solidFill>
            <a:schemeClr val="bg2"/>
          </a:solidFill>
          <a:effectLst/>
          <a:uLnTx/>
          <a:uFillTx/>
          <a:latin typeface="Verdana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–"/>
        <a:defRPr kumimoji="0" lang="en-US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GB" sz="1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Verdan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2132" y="6454174"/>
            <a:ext cx="353546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1099206"/>
            <a:ext cx="8421874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57" y="436317"/>
            <a:ext cx="7954961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3140" y="6454174"/>
            <a:ext cx="554513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3157" y="1600200"/>
            <a:ext cx="7954961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6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70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800" b="1" kern="1200" dirty="0">
          <a:solidFill>
            <a:schemeClr val="bg2"/>
          </a:solidFill>
          <a:latin typeface="Calibri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1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–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GB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502132" y="6454174"/>
            <a:ext cx="353546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rgbClr val="9090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20BAC0-81E7-465F-BD3E-11AB9657F16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9" y="1099206"/>
            <a:ext cx="8421874" cy="2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57" y="436317"/>
            <a:ext cx="7954961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73140" y="6454174"/>
            <a:ext cx="5545137" cy="1660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srgbClr val="000000">
                    <a:tint val="75000"/>
                  </a:srgbClr>
                </a:solidFill>
              </a:rPr>
              <a:t>Presentation heading | Date Month Year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73157" y="1600200"/>
            <a:ext cx="7954961" cy="4551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13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800" b="1" kern="1200" dirty="0">
          <a:solidFill>
            <a:schemeClr val="bg2"/>
          </a:solidFill>
          <a:latin typeface="Calibri" pitchFamily="34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1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–"/>
        <a:defRPr kumimoji="0" lang="en-US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1000"/>
        </a:spcBef>
        <a:buFont typeface="Wingdings 2" panose="05020102010507070707" pitchFamily="18" charset="2"/>
        <a:buChar char=""/>
        <a:defRPr kumimoji="0" lang="en-GB" sz="2400" b="0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38" y="217490"/>
            <a:ext cx="9714006" cy="6511712"/>
            <a:chOff x="-15588" y="217489"/>
            <a:chExt cx="9714006" cy="651171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" b="80217"/>
            <a:stretch/>
          </p:blipFill>
          <p:spPr bwMode="auto">
            <a:xfrm>
              <a:off x="-7938" y="217489"/>
              <a:ext cx="9667302" cy="1330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588" y="265786"/>
              <a:ext cx="9714006" cy="646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0"/>
          <p:cNvGrpSpPr/>
          <p:nvPr userDrawn="1"/>
        </p:nvGrpSpPr>
        <p:grpSpPr>
          <a:xfrm>
            <a:off x="-7938" y="0"/>
            <a:ext cx="9901238" cy="6858000"/>
            <a:chOff x="-7938" y="0"/>
            <a:chExt cx="9901238" cy="6858000"/>
          </a:xfrm>
        </p:grpSpPr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0" y="217490"/>
              <a:ext cx="8236914" cy="1668269"/>
            </a:xfrm>
            <a:custGeom>
              <a:avLst/>
              <a:gdLst>
                <a:gd name="T0" fmla="*/ 2560 w 2571"/>
                <a:gd name="T1" fmla="*/ 0 h 521"/>
                <a:gd name="T2" fmla="*/ 0 w 2571"/>
                <a:gd name="T3" fmla="*/ 0 h 521"/>
                <a:gd name="T4" fmla="*/ 0 w 2571"/>
                <a:gd name="T5" fmla="*/ 520 h 521"/>
                <a:gd name="T6" fmla="*/ 1988 w 2571"/>
                <a:gd name="T7" fmla="*/ 521 h 521"/>
                <a:gd name="T8" fmla="*/ 2560 w 2571"/>
                <a:gd name="T9" fmla="*/ 90 h 521"/>
                <a:gd name="T10" fmla="*/ 2571 w 2571"/>
                <a:gd name="T11" fmla="*/ 0 h 521"/>
                <a:gd name="T12" fmla="*/ 2560 w 2571"/>
                <a:gd name="T1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1" h="521">
                  <a:moveTo>
                    <a:pt x="25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988" y="521"/>
                    <a:pt x="1988" y="521"/>
                    <a:pt x="1988" y="521"/>
                  </a:cubicBezTo>
                  <a:cubicBezTo>
                    <a:pt x="2252" y="521"/>
                    <a:pt x="2494" y="484"/>
                    <a:pt x="2560" y="90"/>
                  </a:cubicBezTo>
                  <a:cubicBezTo>
                    <a:pt x="2560" y="90"/>
                    <a:pt x="2570" y="28"/>
                    <a:pt x="2571" y="0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D5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-7938" y="0"/>
              <a:ext cx="9901238" cy="6858000"/>
            </a:xfrm>
            <a:custGeom>
              <a:avLst/>
              <a:gdLst>
                <a:gd name="T0" fmla="*/ 0 w 3118"/>
                <a:gd name="T1" fmla="*/ 0 h 2160"/>
                <a:gd name="T2" fmla="*/ 0 w 3118"/>
                <a:gd name="T3" fmla="*/ 68 h 2160"/>
                <a:gd name="T4" fmla="*/ 2930 w 3118"/>
                <a:gd name="T5" fmla="*/ 68 h 2160"/>
                <a:gd name="T6" fmla="*/ 3045 w 3118"/>
                <a:gd name="T7" fmla="*/ 183 h 2160"/>
                <a:gd name="T8" fmla="*/ 3045 w 3118"/>
                <a:gd name="T9" fmla="*/ 1976 h 2160"/>
                <a:gd name="T10" fmla="*/ 2930 w 3118"/>
                <a:gd name="T11" fmla="*/ 2091 h 2160"/>
                <a:gd name="T12" fmla="*/ 0 w 3118"/>
                <a:gd name="T13" fmla="*/ 2091 h 2160"/>
                <a:gd name="T14" fmla="*/ 0 w 3118"/>
                <a:gd name="T15" fmla="*/ 2160 h 2160"/>
                <a:gd name="T16" fmla="*/ 3118 w 3118"/>
                <a:gd name="T17" fmla="*/ 2160 h 2160"/>
                <a:gd name="T18" fmla="*/ 3118 w 3118"/>
                <a:gd name="T19" fmla="*/ 0 h 2160"/>
                <a:gd name="T20" fmla="*/ 0 w 3118"/>
                <a:gd name="T21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8" h="216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2930" y="68"/>
                    <a:pt x="2930" y="68"/>
                    <a:pt x="2930" y="68"/>
                  </a:cubicBezTo>
                  <a:cubicBezTo>
                    <a:pt x="2994" y="68"/>
                    <a:pt x="3045" y="120"/>
                    <a:pt x="3045" y="183"/>
                  </a:cubicBezTo>
                  <a:cubicBezTo>
                    <a:pt x="3045" y="1976"/>
                    <a:pt x="3045" y="1976"/>
                    <a:pt x="3045" y="1976"/>
                  </a:cubicBezTo>
                  <a:cubicBezTo>
                    <a:pt x="3045" y="2040"/>
                    <a:pt x="2994" y="2091"/>
                    <a:pt x="2930" y="2091"/>
                  </a:cubicBezTo>
                  <a:cubicBezTo>
                    <a:pt x="0" y="2091"/>
                    <a:pt x="0" y="2091"/>
                    <a:pt x="0" y="2091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3118" y="2160"/>
                    <a:pt x="3118" y="2160"/>
                    <a:pt x="3118" y="2160"/>
                  </a:cubicBezTo>
                  <a:cubicBezTo>
                    <a:pt x="3118" y="0"/>
                    <a:pt x="3118" y="0"/>
                    <a:pt x="31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3" name="Freeform 26"/>
          <p:cNvSpPr>
            <a:spLocks/>
          </p:cNvSpPr>
          <p:nvPr/>
        </p:nvSpPr>
        <p:spPr bwMode="auto">
          <a:xfrm>
            <a:off x="5513388" y="5867485"/>
            <a:ext cx="4197349" cy="861716"/>
          </a:xfrm>
          <a:custGeom>
            <a:avLst/>
            <a:gdLst>
              <a:gd name="T0" fmla="*/ 6 w 1326"/>
              <a:gd name="T1" fmla="*/ 272 h 272"/>
              <a:gd name="T2" fmla="*/ 1326 w 1326"/>
              <a:gd name="T3" fmla="*/ 272 h 272"/>
              <a:gd name="T4" fmla="*/ 1326 w 1326"/>
              <a:gd name="T5" fmla="*/ 0 h 272"/>
              <a:gd name="T6" fmla="*/ 304 w 1326"/>
              <a:gd name="T7" fmla="*/ 0 h 272"/>
              <a:gd name="T8" fmla="*/ 6 w 1326"/>
              <a:gd name="T9" fmla="*/ 225 h 272"/>
              <a:gd name="T10" fmla="*/ 0 w 1326"/>
              <a:gd name="T11" fmla="*/ 272 h 272"/>
              <a:gd name="T12" fmla="*/ 6 w 1326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6" h="272">
                <a:moveTo>
                  <a:pt x="6" y="272"/>
                </a:moveTo>
                <a:cubicBezTo>
                  <a:pt x="1326" y="272"/>
                  <a:pt x="1326" y="272"/>
                  <a:pt x="1326" y="272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167" y="0"/>
                  <a:pt x="40" y="19"/>
                  <a:pt x="6" y="225"/>
                </a:cubicBezTo>
                <a:cubicBezTo>
                  <a:pt x="6" y="225"/>
                  <a:pt x="1" y="257"/>
                  <a:pt x="0" y="272"/>
                </a:cubicBezTo>
                <a:lnTo>
                  <a:pt x="6" y="2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four skills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Workshops in Athens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12-13 November, 2016</a:t>
            </a:r>
            <a:endParaRPr lang="en-GB" dirty="0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0056586" y="127591"/>
            <a:ext cx="3253014" cy="4373879"/>
          </a:xfrm>
          <a:prstGeom prst="round2DiagRect">
            <a:avLst>
              <a:gd name="adj1" fmla="val 861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COVER IMAGE</a:t>
            </a:r>
          </a:p>
          <a:p>
            <a:pPr>
              <a:spcAft>
                <a:spcPts val="600"/>
              </a:spcAft>
            </a:pPr>
            <a:r>
              <a:rPr lang="en-GB" sz="1050" dirty="0" smtClean="0"/>
              <a:t>An image can be used on the first page to illustrate the partnership. You may select a more appropriate image for your market.</a:t>
            </a:r>
          </a:p>
          <a:p>
            <a:pPr>
              <a:spcAft>
                <a:spcPts val="600"/>
              </a:spcAft>
            </a:pPr>
            <a:endParaRPr lang="en-GB" sz="1050" dirty="0" smtClean="0"/>
          </a:p>
          <a:p>
            <a:pPr>
              <a:spcAft>
                <a:spcPts val="600"/>
              </a:spcAft>
            </a:pPr>
            <a:r>
              <a:rPr lang="en-GB" sz="1050" dirty="0" smtClean="0"/>
              <a:t>To update the image: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Click on the picture icon; or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if there is an existing image, right click on the image and select </a:t>
            </a:r>
            <a:r>
              <a:rPr lang="en-GB" sz="1050" dirty="0"/>
              <a:t>‘change picture’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Go to the location where the selected image is saved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Select the image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Please note all images should be: </a:t>
            </a:r>
            <a:r>
              <a:rPr lang="en-GB" sz="1050" dirty="0" smtClean="0"/>
              <a:t>27.5cm </a:t>
            </a:r>
            <a:r>
              <a:rPr lang="en-GB" sz="1050" dirty="0"/>
              <a:t>x </a:t>
            </a:r>
            <a:r>
              <a:rPr lang="en-GB" sz="1050" dirty="0" smtClean="0"/>
              <a:t>19.05cm</a:t>
            </a:r>
            <a:endParaRPr lang="en-GB" sz="105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/>
              <a:t>If the image does not fit, ensure you keep the dimensions as  </a:t>
            </a:r>
            <a:r>
              <a:rPr lang="en-GB" sz="1050" dirty="0" smtClean="0"/>
              <a:t>above otherwise the image will appear stretched and distorted</a:t>
            </a:r>
            <a:endParaRPr lang="en-GB" sz="105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050" dirty="0" smtClean="0"/>
              <a:t>If the image is sitting over the header banner – Right click on new image and select ‘send to back’</a:t>
            </a:r>
          </a:p>
        </p:txBody>
      </p:sp>
      <p:pic>
        <p:nvPicPr>
          <p:cNvPr id="25" name="Picture 2" descr="\\MPL-OXF-DATA\International Marketing\BRANDING\LOGOS\Macmillan Education\Partner logos\NILE logos\Partnership logos\ME-NILE-Co-branding-logos (NILE-le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5" y="5940639"/>
            <a:ext cx="3110106" cy="8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fluency</a:t>
            </a:r>
            <a:br>
              <a:rPr lang="en-GB" dirty="0" smtClean="0"/>
            </a:br>
            <a:r>
              <a:rPr lang="en-GB" dirty="0" smtClean="0"/>
              <a:t>Dyadic circles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Task repetition</a:t>
            </a:r>
          </a:p>
          <a:p>
            <a:r>
              <a:rPr lang="en-GB" dirty="0"/>
              <a:t>	</a:t>
            </a:r>
            <a:r>
              <a:rPr lang="en-GB" dirty="0" smtClean="0"/>
              <a:t>- increases familiarity with language</a:t>
            </a:r>
          </a:p>
          <a:p>
            <a:r>
              <a:rPr lang="en-GB" dirty="0"/>
              <a:t>	</a:t>
            </a:r>
            <a:r>
              <a:rPr lang="en-GB" dirty="0" smtClean="0"/>
              <a:t>- familiarity leads to fluency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Pre-task planning</a:t>
            </a:r>
          </a:p>
          <a:p>
            <a:r>
              <a:rPr lang="en-GB" dirty="0"/>
              <a:t>	</a:t>
            </a:r>
            <a:r>
              <a:rPr lang="en-GB" dirty="0" smtClean="0"/>
              <a:t>- cognitive load is lightened </a:t>
            </a:r>
            <a:r>
              <a:rPr lang="en-GB" dirty="0" smtClean="0">
                <a:sym typeface="Wingdings"/>
              </a:rPr>
              <a:t>increased fluency &amp; shorter pauses between utterances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/>
              </a:rPr>
              <a:t>Setting time limits</a:t>
            </a:r>
          </a:p>
          <a:p>
            <a:pPr lvl="1"/>
            <a:r>
              <a:rPr lang="en-GB" dirty="0">
                <a:sym typeface="Wingdings"/>
              </a:rPr>
              <a:t>	</a:t>
            </a:r>
            <a:r>
              <a:rPr lang="en-GB" dirty="0" smtClean="0">
                <a:sym typeface="Wingdings"/>
              </a:rPr>
              <a:t>- </a:t>
            </a:r>
            <a:r>
              <a:rPr lang="en-GB" b="1" dirty="0" smtClean="0">
                <a:sym typeface="Wingdings"/>
              </a:rPr>
              <a:t>may improve oral fluency forces </a:t>
            </a:r>
            <a:r>
              <a:rPr lang="en-GB" b="1" dirty="0" err="1" smtClean="0">
                <a:sym typeface="Wingdings"/>
              </a:rPr>
              <a:t>ss</a:t>
            </a:r>
            <a:r>
              <a:rPr lang="en-GB" b="1" dirty="0" smtClean="0">
                <a:sym typeface="Wingdings"/>
              </a:rPr>
              <a:t> to speak faster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600" dirty="0"/>
              <a:t>How can the activity be enhanced if the teacher stops it after each ‘round’?  </a:t>
            </a:r>
            <a:endParaRPr lang="en-GB" sz="2600" dirty="0" smtClean="0"/>
          </a:p>
          <a:p>
            <a:pPr lvl="0"/>
            <a:r>
              <a:rPr lang="en-GB" sz="2600" dirty="0" smtClean="0"/>
              <a:t>They </a:t>
            </a:r>
            <a:r>
              <a:rPr lang="en-GB" sz="2600" dirty="0"/>
              <a:t>can answer any language questions to help them improve next </a:t>
            </a:r>
            <a:r>
              <a:rPr lang="en-GB" sz="2600" dirty="0" smtClean="0"/>
              <a:t>time.</a:t>
            </a:r>
            <a:endParaRPr lang="en-GB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600" dirty="0"/>
              <a:t>How can it be tailored to the </a:t>
            </a:r>
            <a:r>
              <a:rPr lang="en-GB" sz="2600" dirty="0" err="1"/>
              <a:t>coursebook</a:t>
            </a:r>
            <a:r>
              <a:rPr lang="en-GB" sz="2600" dirty="0"/>
              <a:t>?  </a:t>
            </a:r>
            <a:endParaRPr lang="en-GB" sz="2600" dirty="0" smtClean="0"/>
          </a:p>
          <a:p>
            <a:pPr lvl="0"/>
            <a:r>
              <a:rPr lang="en-GB" sz="2600" dirty="0" smtClean="0"/>
              <a:t>It </a:t>
            </a:r>
            <a:r>
              <a:rPr lang="en-GB" sz="2600" dirty="0"/>
              <a:t>can relate to specific </a:t>
            </a:r>
            <a:r>
              <a:rPr lang="en-GB" sz="2600" dirty="0" smtClean="0"/>
              <a:t>topics.</a:t>
            </a:r>
            <a:endParaRPr lang="en-GB" sz="2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600" dirty="0" err="1"/>
              <a:t>Sts</a:t>
            </a:r>
            <a:r>
              <a:rPr lang="en-GB" sz="2600" dirty="0"/>
              <a:t> can be encouraged to talk about topics they don’t like by choosing such topics as ‘Football is rubbish’ or ‘Reading is </a:t>
            </a:r>
            <a:r>
              <a:rPr lang="en-GB" sz="2600"/>
              <a:t>boring</a:t>
            </a:r>
            <a:r>
              <a:rPr lang="en-GB" sz="2600" smtClean="0"/>
              <a:t>’.</a:t>
            </a:r>
            <a:endParaRPr lang="en-GB" sz="2600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Language support for festivals activity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57" y="1037690"/>
            <a:ext cx="7954961" cy="511387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400" dirty="0"/>
              <a:t>Questions that can be asked about a festival:</a:t>
            </a:r>
          </a:p>
          <a:p>
            <a:r>
              <a:rPr lang="en-GB" sz="4400" dirty="0"/>
              <a:t>When is it held?</a:t>
            </a:r>
          </a:p>
          <a:p>
            <a:r>
              <a:rPr lang="en-GB" sz="4400" dirty="0"/>
              <a:t>What does it commemorate?</a:t>
            </a:r>
          </a:p>
          <a:p>
            <a:r>
              <a:rPr lang="en-GB" sz="4400" dirty="0"/>
              <a:t>What do people do?</a:t>
            </a:r>
          </a:p>
          <a:p>
            <a:r>
              <a:rPr lang="en-GB" sz="4400" dirty="0"/>
              <a:t>What are its origins?</a:t>
            </a:r>
          </a:p>
          <a:p>
            <a:r>
              <a:rPr lang="en-GB" sz="4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400" dirty="0"/>
              <a:t>Expressions to describe festivals:</a:t>
            </a:r>
          </a:p>
          <a:p>
            <a:r>
              <a:rPr lang="en-GB" sz="4400" dirty="0"/>
              <a:t>It’s held on/in…</a:t>
            </a:r>
          </a:p>
          <a:p>
            <a:r>
              <a:rPr lang="en-GB" sz="4400" dirty="0"/>
              <a:t>It commemorates…</a:t>
            </a:r>
          </a:p>
          <a:p>
            <a:r>
              <a:rPr lang="en-GB" sz="4400" dirty="0"/>
              <a:t>There’s a big </a:t>
            </a:r>
            <a:r>
              <a:rPr lang="en-GB" sz="4400" dirty="0" smtClean="0"/>
              <a:t>parade.</a:t>
            </a:r>
            <a:endParaRPr lang="en-GB" sz="4400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Language support for festivals activity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/>
              <a:t>Expressions when discussing in pairs/groups which festivals are real:</a:t>
            </a:r>
          </a:p>
          <a:p>
            <a:r>
              <a:rPr lang="en-GB" sz="3200" dirty="0"/>
              <a:t> </a:t>
            </a:r>
          </a:p>
          <a:p>
            <a:r>
              <a:rPr lang="en-GB" sz="3200" dirty="0"/>
              <a:t>That’s definitely </a:t>
            </a:r>
            <a:r>
              <a:rPr lang="en-GB" sz="3200" dirty="0" smtClean="0"/>
              <a:t>true.</a:t>
            </a:r>
            <a:endParaRPr lang="en-GB" sz="3200" dirty="0"/>
          </a:p>
          <a:p>
            <a:r>
              <a:rPr lang="en-GB" sz="3200" dirty="0"/>
              <a:t>I’ve definitely heard of that </a:t>
            </a:r>
            <a:r>
              <a:rPr lang="en-GB" sz="3200" dirty="0" smtClean="0"/>
              <a:t>one.</a:t>
            </a:r>
            <a:endParaRPr lang="en-GB" sz="3200" dirty="0"/>
          </a:p>
          <a:p>
            <a:r>
              <a:rPr lang="en-GB" sz="3200" dirty="0"/>
              <a:t>I think I read about that </a:t>
            </a:r>
            <a:r>
              <a:rPr lang="en-GB" sz="3200" dirty="0" smtClean="0"/>
              <a:t>somewhere.</a:t>
            </a:r>
            <a:endParaRPr lang="en-GB" sz="3200" dirty="0"/>
          </a:p>
          <a:p>
            <a:r>
              <a:rPr lang="en-GB" sz="3200" dirty="0"/>
              <a:t>That’s probably not real.  It just sounds silly!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Maria’s A-Z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/>
              <a:t>A</a:t>
            </a:r>
            <a:r>
              <a:rPr lang="en-GB" dirty="0"/>
              <a:t>lmaty			</a:t>
            </a:r>
            <a:r>
              <a:rPr lang="en-GB" b="1" dirty="0" smtClean="0"/>
              <a:t>N</a:t>
            </a:r>
            <a:r>
              <a:rPr lang="en-GB" dirty="0" smtClean="0"/>
              <a:t>ew </a:t>
            </a:r>
            <a:r>
              <a:rPr lang="en-GB" dirty="0"/>
              <a:t>York			</a:t>
            </a:r>
          </a:p>
          <a:p>
            <a:r>
              <a:rPr lang="en-GB" b="1" dirty="0"/>
              <a:t>B</a:t>
            </a:r>
            <a:r>
              <a:rPr lang="en-GB" dirty="0"/>
              <a:t>reast feeding		</a:t>
            </a:r>
            <a:r>
              <a:rPr lang="en-GB" dirty="0" smtClean="0"/>
              <a:t>	</a:t>
            </a:r>
            <a:r>
              <a:rPr lang="en-GB" b="1" dirty="0" smtClean="0"/>
              <a:t>O</a:t>
            </a:r>
            <a:r>
              <a:rPr lang="en-GB" dirty="0" smtClean="0"/>
              <a:t>nly </a:t>
            </a:r>
            <a:r>
              <a:rPr lang="en-GB" dirty="0"/>
              <a:t>child</a:t>
            </a:r>
          </a:p>
          <a:p>
            <a:r>
              <a:rPr lang="en-GB" b="1" dirty="0"/>
              <a:t>C</a:t>
            </a:r>
            <a:r>
              <a:rPr lang="en-GB" dirty="0"/>
              <a:t>ompetitive			</a:t>
            </a:r>
            <a:r>
              <a:rPr lang="en-GB" b="1" dirty="0" smtClean="0"/>
              <a:t>P</a:t>
            </a:r>
            <a:r>
              <a:rPr lang="en-GB" dirty="0" smtClean="0"/>
              <a:t>erm</a:t>
            </a:r>
            <a:endParaRPr lang="en-GB" dirty="0"/>
          </a:p>
          <a:p>
            <a:r>
              <a:rPr lang="en-GB" b="1" dirty="0"/>
              <a:t>D</a:t>
            </a:r>
            <a:r>
              <a:rPr lang="en-GB" dirty="0"/>
              <a:t>riving 			</a:t>
            </a:r>
            <a:r>
              <a:rPr lang="en-GB" b="1" dirty="0" smtClean="0"/>
              <a:t>Q</a:t>
            </a:r>
            <a:r>
              <a:rPr lang="en-GB" dirty="0" smtClean="0"/>
              <a:t>uestions</a:t>
            </a:r>
            <a:endParaRPr lang="en-GB" dirty="0"/>
          </a:p>
          <a:p>
            <a:r>
              <a:rPr lang="en-GB" b="1" dirty="0"/>
              <a:t>E</a:t>
            </a:r>
            <a:r>
              <a:rPr lang="en-GB" dirty="0"/>
              <a:t>arthquakes			</a:t>
            </a:r>
            <a:r>
              <a:rPr lang="en-GB" b="1" dirty="0"/>
              <a:t>R</a:t>
            </a:r>
            <a:r>
              <a:rPr lang="en-GB" dirty="0"/>
              <a:t>oller skates</a:t>
            </a:r>
          </a:p>
          <a:p>
            <a:r>
              <a:rPr lang="en-GB" b="1" dirty="0"/>
              <a:t>F</a:t>
            </a:r>
            <a:r>
              <a:rPr lang="en-GB" dirty="0"/>
              <a:t>ather Christmas		</a:t>
            </a:r>
            <a:r>
              <a:rPr lang="en-GB" b="1" dirty="0"/>
              <a:t>S</a:t>
            </a:r>
            <a:r>
              <a:rPr lang="en-GB" dirty="0"/>
              <a:t>wimming</a:t>
            </a:r>
          </a:p>
          <a:p>
            <a:r>
              <a:rPr lang="en-GB" b="1" dirty="0" err="1"/>
              <a:t>G</a:t>
            </a:r>
            <a:r>
              <a:rPr lang="en-GB" dirty="0" err="1"/>
              <a:t>lenrothes</a:t>
            </a:r>
            <a:r>
              <a:rPr lang="en-GB" dirty="0"/>
              <a:t>			</a:t>
            </a:r>
            <a:r>
              <a:rPr lang="en-GB" b="1" dirty="0"/>
              <a:t>T</a:t>
            </a:r>
            <a:r>
              <a:rPr lang="en-GB" dirty="0"/>
              <a:t>one deaf</a:t>
            </a:r>
          </a:p>
          <a:p>
            <a:r>
              <a:rPr lang="en-GB" b="1" dirty="0"/>
              <a:t>H</a:t>
            </a:r>
            <a:r>
              <a:rPr lang="en-GB" dirty="0"/>
              <a:t>alf marathon		</a:t>
            </a:r>
            <a:r>
              <a:rPr lang="en-GB" dirty="0" smtClean="0"/>
              <a:t>	</a:t>
            </a:r>
            <a:r>
              <a:rPr lang="en-GB" b="1" dirty="0" smtClean="0"/>
              <a:t>U</a:t>
            </a:r>
            <a:endParaRPr lang="en-GB" dirty="0"/>
          </a:p>
          <a:p>
            <a:r>
              <a:rPr lang="en-GB" b="1" dirty="0"/>
              <a:t>I</a:t>
            </a:r>
            <a:r>
              <a:rPr lang="en-GB" dirty="0"/>
              <a:t>ndia		</a:t>
            </a:r>
            <a:r>
              <a:rPr lang="en-GB"/>
              <a:t>	</a:t>
            </a:r>
            <a:r>
              <a:rPr lang="en-GB" b="1" smtClean="0"/>
              <a:t>Vegetarian</a:t>
            </a:r>
            <a:endParaRPr lang="en-GB" dirty="0"/>
          </a:p>
          <a:p>
            <a:r>
              <a:rPr lang="en-GB" b="1" dirty="0"/>
              <a:t>J</a:t>
            </a:r>
            <a:r>
              <a:rPr lang="en-GB" dirty="0"/>
              <a:t>ob satisfaction		</a:t>
            </a:r>
            <a:r>
              <a:rPr lang="en-GB" dirty="0" smtClean="0"/>
              <a:t>	</a:t>
            </a:r>
            <a:r>
              <a:rPr lang="en-GB" b="1" dirty="0" smtClean="0"/>
              <a:t>W</a:t>
            </a:r>
            <a:r>
              <a:rPr lang="en-GB" dirty="0" smtClean="0"/>
              <a:t>alking</a:t>
            </a:r>
            <a:endParaRPr lang="en-GB" dirty="0"/>
          </a:p>
          <a:p>
            <a:r>
              <a:rPr lang="en-GB" b="1" dirty="0" err="1"/>
              <a:t>K</a:t>
            </a:r>
            <a:r>
              <a:rPr lang="en-GB" dirty="0" err="1"/>
              <a:t>unas</a:t>
            </a:r>
            <a:r>
              <a:rPr lang="en-GB" dirty="0"/>
              <a:t>			</a:t>
            </a:r>
            <a:r>
              <a:rPr lang="en-GB" b="1" dirty="0" smtClean="0"/>
              <a:t>Y</a:t>
            </a:r>
            <a:endParaRPr lang="en-GB" dirty="0"/>
          </a:p>
          <a:p>
            <a:r>
              <a:rPr lang="en-GB" b="1" dirty="0"/>
              <a:t>L</a:t>
            </a:r>
            <a:r>
              <a:rPr lang="en-GB" dirty="0"/>
              <a:t>ifts			</a:t>
            </a:r>
            <a:r>
              <a:rPr lang="en-GB" b="1" dirty="0" smtClean="0"/>
              <a:t>X</a:t>
            </a:r>
            <a:r>
              <a:rPr lang="en-GB" dirty="0" smtClean="0"/>
              <a:t>ian</a:t>
            </a:r>
            <a:r>
              <a:rPr lang="en-GB" dirty="0"/>
              <a:t>				</a:t>
            </a:r>
          </a:p>
          <a:p>
            <a:r>
              <a:rPr lang="en-GB" b="1" dirty="0"/>
              <a:t>M</a:t>
            </a:r>
            <a:r>
              <a:rPr lang="en-GB" dirty="0"/>
              <a:t>ugged			</a:t>
            </a:r>
            <a:r>
              <a:rPr lang="en-GB" b="1" dirty="0" smtClean="0"/>
              <a:t>Z</a:t>
            </a:r>
            <a:r>
              <a:rPr lang="en-GB" dirty="0" smtClean="0"/>
              <a:t>ip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 smtClean="0"/>
          </a:p>
          <a:p>
            <a:r>
              <a:rPr lang="en-GB" dirty="0" smtClean="0"/>
              <a:t>Adapted </a:t>
            </a:r>
            <a:r>
              <a:rPr lang="en-GB" dirty="0"/>
              <a:t>from: ‘Creating Conversation in Class’, C </a:t>
            </a:r>
            <a:r>
              <a:rPr lang="en-GB" dirty="0" err="1"/>
              <a:t>Sion</a:t>
            </a:r>
            <a:r>
              <a:rPr lang="en-GB" dirty="0"/>
              <a:t>, 2001, Delta Publishing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Come up with a suitable explanation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took your cousin’s dog for a walk and came back with a completely different one.</a:t>
            </a:r>
          </a:p>
          <a:p>
            <a:r>
              <a:rPr lang="en-GB" dirty="0" smtClean="0"/>
              <a:t>You are sitting on the roof of the school crying.</a:t>
            </a:r>
          </a:p>
          <a:p>
            <a:r>
              <a:rPr lang="en-GB" dirty="0" smtClean="0"/>
              <a:t>You were throwing stones angrily at a large Coca Cola sign.</a:t>
            </a:r>
          </a:p>
          <a:p>
            <a:r>
              <a:rPr lang="en-GB" dirty="0" smtClean="0"/>
              <a:t>You stood up and started singing loudly in the middle of an exam.</a:t>
            </a:r>
          </a:p>
          <a:p>
            <a:r>
              <a:rPr lang="en-GB" dirty="0" smtClean="0"/>
              <a:t>You were washing your clothes in the local river.</a:t>
            </a:r>
          </a:p>
          <a:p>
            <a:endParaRPr lang="en-GB" dirty="0" smtClean="0"/>
          </a:p>
          <a:p>
            <a:r>
              <a:rPr lang="en-GB" dirty="0" smtClean="0"/>
              <a:t>From ‘Grammar Games &amp; Activities’ by P. </a:t>
            </a:r>
            <a:r>
              <a:rPr lang="en-GB" dirty="0" err="1" smtClean="0"/>
              <a:t>Watcyn</a:t>
            </a:r>
            <a:r>
              <a:rPr lang="en-GB" dirty="0" smtClean="0"/>
              <a:t>-Jones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831710" y="6470700"/>
            <a:ext cx="3439121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©Mewald/W</a:t>
            </a:r>
            <a:r>
              <a:rPr lang="de-DE"/>
              <a:t>a</a:t>
            </a: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llner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932992" y="6470703"/>
            <a:ext cx="4792745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e-DE" sz="1100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WWW.PALM-EDU.EU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0" y="3514801"/>
            <a:ext cx="9901238" cy="10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lang="de-DE"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Promoting authentic language acquisition in multilingual contexts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507654" y="1411550"/>
            <a:ext cx="2638706" cy="1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6517" y="545975"/>
            <a:ext cx="2898256" cy="1531500"/>
          </a:xfrm>
          <a:prstGeom prst="wedgeEllipseCallout">
            <a:avLst>
              <a:gd name="adj1" fmla="val 63022"/>
              <a:gd name="adj2" fmla="val 42168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We produce 1500 texts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our first languages and </a:t>
            </a:r>
          </a:p>
        </p:txBody>
      </p:sp>
      <p:sp>
        <p:nvSpPr>
          <p:cNvPr id="131" name="Shape 131"/>
          <p:cNvSpPr/>
          <p:nvPr/>
        </p:nvSpPr>
        <p:spPr>
          <a:xfrm>
            <a:off x="7345178" y="213075"/>
            <a:ext cx="2493501" cy="2290500"/>
          </a:xfrm>
          <a:prstGeom prst="wedgeEllipseCallout">
            <a:avLst>
              <a:gd name="adj1" fmla="val -87715"/>
              <a:gd name="adj2" fmla="val 35064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... use 750 </a:t>
            </a:r>
            <a:b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</a:b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tasks and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300 activities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acquiring additional languages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44204" y="4887925"/>
            <a:ext cx="9694637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 b="1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ENGLISH   FRENCH    GERMAN   GREEK   HUNGARIAN    ITALIAN   LADIN    SPANISH </a:t>
            </a:r>
          </a:p>
        </p:txBody>
      </p:sp>
    </p:spTree>
    <p:extLst>
      <p:ext uri="{BB962C8B-B14F-4D97-AF65-F5344CB8AC3E}">
        <p14:creationId xmlns:p14="http://schemas.microsoft.com/office/powerpoint/2010/main" val="3737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998" y="2537717"/>
            <a:ext cx="3935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Thank you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063766" y="498545"/>
            <a:ext cx="3017168" cy="183199"/>
          </a:xfrm>
          <a:prstGeom prst="rect">
            <a:avLst/>
          </a:prstGeom>
        </p:spPr>
        <p:txBody>
          <a:bodyPr/>
          <a:lstStyle/>
          <a:p>
            <a:r>
              <a:rPr lang="en-GB" sz="900" dirty="0" smtClean="0">
                <a:solidFill>
                  <a:schemeClr val="bg1"/>
                </a:solidFill>
              </a:rPr>
              <a:t>Maria Heron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063766" y="873931"/>
            <a:ext cx="3017168" cy="5445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900" b="0" dirty="0" smtClean="0">
                <a:solidFill>
                  <a:schemeClr val="bg1"/>
                </a:solidFill>
              </a:rPr>
              <a:t>M +44 (0) 1603-664473</a:t>
            </a:r>
          </a:p>
          <a:p>
            <a:pPr lvl="0"/>
            <a:r>
              <a:rPr lang="en-US" sz="900" b="0" smtClean="0">
                <a:solidFill>
                  <a:schemeClr val="bg1"/>
                </a:solidFill>
              </a:rPr>
              <a:t>E maria@nile-elt.com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063766" y="681743"/>
            <a:ext cx="3017168" cy="192187"/>
          </a:xfrm>
          <a:prstGeom prst="rect">
            <a:avLst/>
          </a:prstGeom>
        </p:spPr>
        <p:txBody>
          <a:bodyPr/>
          <a:lstStyle/>
          <a:p>
            <a:r>
              <a:rPr lang="en-GB" sz="900" b="0" dirty="0" smtClean="0">
                <a:solidFill>
                  <a:schemeClr val="bg1"/>
                </a:solidFill>
              </a:rPr>
              <a:t>Senior Trainer</a:t>
            </a:r>
            <a:endParaRPr lang="en-GB" sz="9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892" y="481689"/>
            <a:ext cx="189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For more information please contact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10056586" y="11430"/>
            <a:ext cx="3253014" cy="1280160"/>
          </a:xfrm>
          <a:prstGeom prst="round2DiagRect">
            <a:avLst>
              <a:gd name="adj1" fmla="val 8617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spcAft>
                <a:spcPts val="600"/>
              </a:spcAft>
            </a:pPr>
            <a:r>
              <a:rPr lang="en-GB" sz="1200" dirty="0" smtClean="0">
                <a:solidFill>
                  <a:schemeClr val="tx1"/>
                </a:solidFill>
              </a:rPr>
              <a:t>BACK PAGE</a:t>
            </a:r>
          </a:p>
          <a:p>
            <a:pPr>
              <a:spcAft>
                <a:spcPts val="600"/>
              </a:spcAft>
            </a:pPr>
            <a:r>
              <a:rPr lang="en-GB" sz="1050" dirty="0" smtClean="0"/>
              <a:t>Please add your name and contact details</a:t>
            </a:r>
          </a:p>
          <a:p>
            <a:pPr>
              <a:spcAft>
                <a:spcPts val="600"/>
              </a:spcAft>
            </a:pPr>
            <a:endParaRPr lang="en-GB" sz="1050" dirty="0"/>
          </a:p>
        </p:txBody>
      </p:sp>
      <p:pic>
        <p:nvPicPr>
          <p:cNvPr id="10" name="Picture 2" descr="\\MPL-OXF-DATA\International Marketing\BRANDING\LOGOS\Macmillan Education\Partner logos\NILE logos\Partnership logos\ME-NILE-Co-branding-logos (NILE-l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5" y="5940639"/>
            <a:ext cx="3110106" cy="8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Norwich – where is it?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715" y="1524000"/>
            <a:ext cx="5176931" cy="4454352"/>
          </a:xfrm>
          <a:prstGeom prst="rect">
            <a:avLst/>
          </a:prstGeom>
          <a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</p:pic>
      <p:cxnSp>
        <p:nvCxnSpPr>
          <p:cNvPr id="7" name="Straight Arrow Connector 6"/>
          <p:cNvCxnSpPr/>
          <p:nvPr/>
        </p:nvCxnSpPr>
        <p:spPr>
          <a:xfrm flipH="1">
            <a:off x="6743956" y="4462424"/>
            <a:ext cx="915792" cy="482937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402081" y="5345596"/>
            <a:ext cx="1043615" cy="99628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49028" y="4303655"/>
            <a:ext cx="389856" cy="800472"/>
          </a:xfrm>
          <a:prstGeom prst="straightConnector1">
            <a:avLst/>
          </a:prstGeom>
          <a:ln w="28575">
            <a:solidFill>
              <a:srgbClr val="00693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51180" y="4235189"/>
            <a:ext cx="124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Norwich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5696" y="5260558"/>
            <a:ext cx="124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London</a:t>
            </a:r>
            <a:endParaRPr lang="en-GB" dirty="0">
              <a:solidFill>
                <a:srgbClr val="00693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9028" y="3851756"/>
            <a:ext cx="16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693C"/>
                </a:solidFill>
              </a:rPr>
              <a:t>Cambridge</a:t>
            </a:r>
            <a:endParaRPr lang="en-GB" dirty="0">
              <a:solidFill>
                <a:srgbClr val="0069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to know me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88396" y="1469205"/>
            <a:ext cx="1880170" cy="176715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 smtClean="0"/>
              <a:t>26</a:t>
            </a:r>
            <a:r>
              <a:rPr lang="en-GB" baseline="30000" dirty="0" smtClean="0"/>
              <a:t>th</a:t>
            </a:r>
            <a:r>
              <a:rPr lang="en-GB" dirty="0" smtClean="0"/>
              <a:t> April, 2016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703067" y="1731823"/>
            <a:ext cx="2047053" cy="18846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/>
              <a:t>Muhayyo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>
            <a:off x="3704847" y="3921847"/>
            <a:ext cx="1996440" cy="18846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/>
              <a:t>Cuzco</a:t>
            </a:r>
            <a:endParaRPr lang="en-GB" b="1" dirty="0"/>
          </a:p>
        </p:txBody>
      </p:sp>
      <p:sp>
        <p:nvSpPr>
          <p:cNvPr id="12" name="Oval 11"/>
          <p:cNvSpPr/>
          <p:nvPr/>
        </p:nvSpPr>
        <p:spPr>
          <a:xfrm>
            <a:off x="7373694" y="1731823"/>
            <a:ext cx="1996440" cy="18846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/>
              <a:t>1978</a:t>
            </a:r>
            <a:endParaRPr lang="en-GB" b="1" dirty="0"/>
          </a:p>
        </p:txBody>
      </p:sp>
      <p:sp>
        <p:nvSpPr>
          <p:cNvPr id="13" name="Oval 12"/>
          <p:cNvSpPr/>
          <p:nvPr/>
        </p:nvSpPr>
        <p:spPr>
          <a:xfrm>
            <a:off x="502132" y="3524350"/>
            <a:ext cx="1996440" cy="18846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 smtClean="0"/>
              <a:t>Nelson Mandela</a:t>
            </a:r>
            <a:endParaRPr lang="en-GB" b="1" dirty="0"/>
          </a:p>
        </p:txBody>
      </p:sp>
      <p:sp>
        <p:nvSpPr>
          <p:cNvPr id="14" name="Oval 13"/>
          <p:cNvSpPr/>
          <p:nvPr/>
        </p:nvSpPr>
        <p:spPr>
          <a:xfrm>
            <a:off x="6931678" y="3921847"/>
            <a:ext cx="1996440" cy="18846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b="1" dirty="0"/>
              <a:t>l</a:t>
            </a:r>
            <a:r>
              <a:rPr lang="en-GB" b="1" dirty="0" smtClean="0"/>
              <a:t>iving in Lisbon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26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4000" dirty="0" smtClean="0"/>
              <a:t>How much reading do your learners do in class?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/>
              <a:t>What do they read? Where do you get the reading material from?</a:t>
            </a:r>
          </a:p>
          <a:p>
            <a:pPr marL="342900" indent="-342900">
              <a:buFont typeface="Arial"/>
              <a:buChar char="•"/>
            </a:pPr>
            <a:r>
              <a:rPr lang="en-US" sz="4000" dirty="0" smtClean="0"/>
              <a:t>What reading sub-skills do your learners </a:t>
            </a:r>
            <a:r>
              <a:rPr lang="en-US" sz="4000" dirty="0" err="1" smtClean="0"/>
              <a:t>practise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6417" y="1600206"/>
            <a:ext cx="3909759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  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3157" y="436317"/>
            <a:ext cx="6884303" cy="3284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2200" b="1" kern="1200" dirty="0">
                <a:solidFill>
                  <a:schemeClr val="bg2"/>
                </a:solidFill>
                <a:latin typeface="Verdana"/>
                <a:ea typeface="+mn-ea"/>
                <a:cs typeface="+mn-cs"/>
              </a:defRPr>
            </a:lvl1pPr>
          </a:lstStyle>
          <a:p>
            <a:r>
              <a:rPr lang="en-GB" dirty="0" smtClean="0">
                <a:solidFill>
                  <a:srgbClr val="DA1B2C"/>
                </a:solidFill>
              </a:rPr>
              <a:t>Who? Where? Why? </a:t>
            </a:r>
            <a:endParaRPr dirty="0">
              <a:solidFill>
                <a:srgbClr val="DA1B2C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29" y="1403666"/>
            <a:ext cx="6698751" cy="4976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8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 receptive skills lesson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Lead-in to engage students’ interest</a:t>
            </a:r>
          </a:p>
          <a:p>
            <a:pPr lvl="0"/>
            <a:r>
              <a:rPr lang="en-GB" dirty="0"/>
              <a:t>Set task: reading for general understanding</a:t>
            </a:r>
          </a:p>
          <a:p>
            <a:pPr lvl="0"/>
            <a:r>
              <a:rPr lang="en-GB" dirty="0"/>
              <a:t>Students read text quickly and complete task</a:t>
            </a:r>
          </a:p>
          <a:p>
            <a:pPr lvl="0"/>
            <a:r>
              <a:rPr lang="en-GB" dirty="0"/>
              <a:t>Students check answers with partner, then whole class</a:t>
            </a:r>
          </a:p>
          <a:p>
            <a:pPr lvl="0"/>
            <a:r>
              <a:rPr lang="en-GB" dirty="0"/>
              <a:t>Set task: reading for more detailed understanding</a:t>
            </a:r>
          </a:p>
          <a:p>
            <a:pPr lvl="0"/>
            <a:r>
              <a:rPr lang="en-GB" dirty="0"/>
              <a:t>Students read text more carefully to complete comprehension questions</a:t>
            </a:r>
          </a:p>
          <a:p>
            <a:pPr lvl="0"/>
            <a:r>
              <a:rPr lang="en-GB" dirty="0"/>
              <a:t>Students check answers with partner then whole class feedback</a:t>
            </a:r>
          </a:p>
          <a:p>
            <a:pPr lvl="0"/>
            <a:r>
              <a:rPr lang="en-GB" dirty="0"/>
              <a:t>Set vocabulary task</a:t>
            </a:r>
          </a:p>
          <a:p>
            <a:pPr lvl="0"/>
            <a:r>
              <a:rPr lang="en-GB" dirty="0"/>
              <a:t>Students do vocabulary task</a:t>
            </a:r>
          </a:p>
          <a:p>
            <a:pPr lvl="0"/>
            <a:r>
              <a:rPr lang="en-GB" dirty="0"/>
              <a:t>Students check answers with partner then whole class feedback to check answers and clarify target vocabulary</a:t>
            </a:r>
          </a:p>
          <a:p>
            <a:pPr lvl="0"/>
            <a:r>
              <a:rPr lang="en-GB" dirty="0"/>
              <a:t>Set up role play</a:t>
            </a:r>
          </a:p>
          <a:p>
            <a:pPr lvl="0"/>
            <a:r>
              <a:rPr lang="en-GB" dirty="0"/>
              <a:t>Students prepare for role play in groups then do the role play in pairs</a:t>
            </a:r>
          </a:p>
          <a:p>
            <a:pPr lvl="0"/>
            <a:r>
              <a:rPr lang="en-GB" dirty="0"/>
              <a:t>Whole class feedback on role play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Compare questions 1,2, &amp; 7 with these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/>
              <a:t>James was quite rich.</a:t>
            </a:r>
          </a:p>
          <a:p>
            <a:pPr marL="457200" indent="-457200">
              <a:buAutoNum type="arabicPeriod"/>
            </a:pPr>
            <a:r>
              <a:rPr lang="en-GB" dirty="0" smtClean="0"/>
              <a:t>Trains are normally more expensive than coaches in England.</a:t>
            </a:r>
          </a:p>
          <a:p>
            <a:r>
              <a:rPr lang="en-GB" dirty="0" smtClean="0"/>
              <a:t>7. James was allowed to go home later that day.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Designing reading 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Pre-reading activities</a:t>
            </a:r>
          </a:p>
          <a:p>
            <a:r>
              <a:rPr lang="en-GB" dirty="0"/>
              <a:t>	</a:t>
            </a:r>
            <a:r>
              <a:rPr lang="en-GB" dirty="0" smtClean="0"/>
              <a:t>- prepare students for reading text &amp; increases motivation to read (e.g. predicting)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While-reading activities:</a:t>
            </a:r>
          </a:p>
          <a:p>
            <a:r>
              <a:rPr lang="en-GB" dirty="0"/>
              <a:t>	</a:t>
            </a:r>
            <a:r>
              <a:rPr lang="en-GB" dirty="0" smtClean="0"/>
              <a:t>- improve students’ ability to interact &amp; understand the text (e.g. skimming/scanning)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Post-reading activities:</a:t>
            </a:r>
          </a:p>
          <a:p>
            <a:r>
              <a:rPr lang="en-GB" dirty="0"/>
              <a:t>	</a:t>
            </a:r>
            <a:r>
              <a:rPr lang="en-GB" dirty="0" smtClean="0"/>
              <a:t>- help students critically analyse what they have read</a:t>
            </a:r>
          </a:p>
          <a:p>
            <a:r>
              <a:rPr lang="en-GB" dirty="0"/>
              <a:t>	</a:t>
            </a:r>
            <a:r>
              <a:rPr lang="en-GB" dirty="0" smtClean="0"/>
              <a:t>- springboard for other activities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956F-D8FB-4FAE-A2E8-5AAEE1AAB7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2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Ingredients of a good speaking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c</a:t>
            </a:r>
            <a:r>
              <a:rPr lang="en-GB" sz="3600" dirty="0" smtClean="0"/>
              <a:t>learly set 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</a:t>
            </a:r>
            <a:r>
              <a:rPr lang="en-GB" sz="3600" dirty="0" smtClean="0"/>
              <a:t>ffective engagement with the topics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e</a:t>
            </a:r>
            <a:r>
              <a:rPr lang="en-GB" sz="3600" dirty="0" smtClean="0"/>
              <a:t>lement of personalisation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l</a:t>
            </a:r>
            <a:r>
              <a:rPr lang="en-GB" sz="3600" dirty="0" smtClean="0"/>
              <a:t>anguage tools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</a:t>
            </a:r>
            <a:r>
              <a:rPr lang="en-GB" sz="3600" dirty="0" smtClean="0"/>
              <a:t>upportive environment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1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cEd_PPT_LangLearn (1)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cEd_PPT_LL" id="{0BD8DACD-2374-431D-B25A-3FB95F9155E8}" vid="{E1827207-D1BA-4989-892B-AE6074702E85}"/>
    </a:ext>
  </a:extLst>
</a:theme>
</file>

<file path=ppt/theme/theme2.xml><?xml version="1.0" encoding="utf-8"?>
<a:theme xmlns:a="http://schemas.openxmlformats.org/drawingml/2006/main" name="MacEd_PPT_template_LL_1.1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cEd_PPT_LL" id="{0BD8DACD-2374-431D-B25A-3FB95F9155E8}" vid="{E1827207-D1BA-4989-892B-AE6074702E85}"/>
    </a:ext>
  </a:extLst>
</a:theme>
</file>

<file path=ppt/theme/theme3.xml><?xml version="1.0" encoding="utf-8"?>
<a:theme xmlns:a="http://schemas.openxmlformats.org/drawingml/2006/main" name="1_MacEd_PPT_template_LL_1.1">
  <a:themeElements>
    <a:clrScheme name="BRG">
      <a:dk1>
        <a:srgbClr val="000000"/>
      </a:dk1>
      <a:lt1>
        <a:sysClr val="window" lastClr="FFFFFF"/>
      </a:lt1>
      <a:dk2>
        <a:srgbClr val="4E4E4E"/>
      </a:dk2>
      <a:lt2>
        <a:srgbClr val="DA1B2C"/>
      </a:lt2>
      <a:accent1>
        <a:srgbClr val="808080"/>
      </a:accent1>
      <a:accent2>
        <a:srgbClr val="959595"/>
      </a:accent2>
      <a:accent3>
        <a:srgbClr val="C8C8C8"/>
      </a:accent3>
      <a:accent4>
        <a:srgbClr val="E6E6E6"/>
      </a:accent4>
      <a:accent5>
        <a:srgbClr val="00B2D3"/>
      </a:accent5>
      <a:accent6>
        <a:srgbClr val="485DAA"/>
      </a:accent6>
      <a:hlink>
        <a:srgbClr val="A23F97"/>
      </a:hlink>
      <a:folHlink>
        <a:srgbClr val="000000"/>
      </a:folHlink>
    </a:clrScheme>
    <a:fontScheme name="BR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cEd_PPT_LL" id="{0BD8DACD-2374-431D-B25A-3FB95F9155E8}" vid="{E1827207-D1BA-4989-892B-AE6074702E8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MacEd_PPT_LangLearn (1)</Template>
  <TotalTime>2069</TotalTime>
  <Words>638</Words>
  <Application>Microsoft Office PowerPoint</Application>
  <PresentationFormat>Custom</PresentationFormat>
  <Paragraphs>156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MacEd_PPT_LangLearn (1)</vt:lpstr>
      <vt:lpstr>MacEd_PPT_template_LL_1.1</vt:lpstr>
      <vt:lpstr>1_MacEd_PPT_template_LL_1.1</vt:lpstr>
      <vt:lpstr>PowerPoint Presentation</vt:lpstr>
      <vt:lpstr>Norwich – where is it?</vt:lpstr>
      <vt:lpstr>Getting to know me</vt:lpstr>
      <vt:lpstr>Reading</vt:lpstr>
      <vt:lpstr>PowerPoint Presentation</vt:lpstr>
      <vt:lpstr>Stages of a receptive skills lesson </vt:lpstr>
      <vt:lpstr>Compare questions 1,2, &amp; 7 with these</vt:lpstr>
      <vt:lpstr>Designing reading tasks</vt:lpstr>
      <vt:lpstr> Ingredients of a good speaking activity</vt:lpstr>
      <vt:lpstr>Developing fluency Dyadic circles activity</vt:lpstr>
      <vt:lpstr>PowerPoint Presentation</vt:lpstr>
      <vt:lpstr>Language support for festivals activity </vt:lpstr>
      <vt:lpstr>Language support for festivals activity </vt:lpstr>
      <vt:lpstr>Maria’s A-Z</vt:lpstr>
      <vt:lpstr>Come up with a suitable explanation</vt:lpstr>
      <vt:lpstr>PowerPoint Presentation</vt:lpstr>
      <vt:lpstr>PowerPoint Presentation</vt:lpstr>
    </vt:vector>
  </TitlesOfParts>
  <Company>Macmillan Publishing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Jennings, Alison</dc:creator>
  <cp:lastModifiedBy>Maria Heron</cp:lastModifiedBy>
  <cp:revision>88</cp:revision>
  <cp:lastPrinted>2014-05-30T16:42:57Z</cp:lastPrinted>
  <dcterms:created xsi:type="dcterms:W3CDTF">2014-06-23T14:23:54Z</dcterms:created>
  <dcterms:modified xsi:type="dcterms:W3CDTF">2018-06-05T13:50:29Z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mike.riley@macmillan.com</vt:lpwstr>
  </property>
  <property fmtid="{D5CDD505-2E9C-101B-9397-08002B2CF9AE}" pid="3" name="Offisync_UniqueId">
    <vt:lpwstr>64137</vt:lpwstr>
  </property>
  <property fmtid="{D5CDD505-2E9C-101B-9397-08002B2CF9AE}" pid="4" name="Jive_VersionGuid">
    <vt:lpwstr>6e2b7233-4b52-4439-b8db-3b54091c3d60</vt:lpwstr>
  </property>
  <property fmtid="{D5CDD505-2E9C-101B-9397-08002B2CF9AE}" pid="5" name="Offisync_ServerID">
    <vt:lpwstr>0d673023-5242-4d13-a9d7-ca41728b752d</vt:lpwstr>
  </property>
  <property fmtid="{D5CDD505-2E9C-101B-9397-08002B2CF9AE}" pid="6" name="Offisync_ProviderInitializationData">
    <vt:lpwstr>https://hive.springernature.com</vt:lpwstr>
  </property>
  <property fmtid="{D5CDD505-2E9C-101B-9397-08002B2CF9AE}" pid="7" name="Offisync_UpdateToken">
    <vt:lpwstr>1</vt:lpwstr>
  </property>
</Properties>
</file>