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9"/>
  </p:notesMasterIdLst>
  <p:sldIdLst>
    <p:sldId id="256" r:id="rId2"/>
    <p:sldId id="293" r:id="rId3"/>
    <p:sldId id="291" r:id="rId4"/>
    <p:sldId id="271" r:id="rId5"/>
    <p:sldId id="258" r:id="rId6"/>
    <p:sldId id="265" r:id="rId7"/>
    <p:sldId id="267" r:id="rId8"/>
    <p:sldId id="268" r:id="rId9"/>
    <p:sldId id="292" r:id="rId10"/>
    <p:sldId id="286" r:id="rId11"/>
    <p:sldId id="275" r:id="rId12"/>
    <p:sldId id="287" r:id="rId13"/>
    <p:sldId id="288" r:id="rId14"/>
    <p:sldId id="289" r:id="rId15"/>
    <p:sldId id="290" r:id="rId16"/>
    <p:sldId id="278" r:id="rId17"/>
    <p:sldId id="279" r:id="rId18"/>
    <p:sldId id="280" r:id="rId19"/>
    <p:sldId id="281" r:id="rId20"/>
    <p:sldId id="273" r:id="rId21"/>
    <p:sldId id="274" r:id="rId22"/>
    <p:sldId id="270" r:id="rId23"/>
    <p:sldId id="282" r:id="rId24"/>
    <p:sldId id="284" r:id="rId25"/>
    <p:sldId id="285" r:id="rId26"/>
    <p:sldId id="294" r:id="rId27"/>
    <p:sldId id="283" r:id="rId2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E2"/>
    <a:srgbClr val="00A462"/>
    <a:srgbClr val="006B3F"/>
    <a:srgbClr val="21578A"/>
    <a:srgbClr val="0060A2"/>
    <a:srgbClr val="003F6B"/>
    <a:srgbClr val="003399"/>
    <a:srgbClr val="009257"/>
    <a:srgbClr val="339933"/>
    <a:srgbClr val="00BC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9520" autoAdjust="0"/>
  </p:normalViewPr>
  <p:slideViewPr>
    <p:cSldViewPr>
      <p:cViewPr varScale="1">
        <p:scale>
          <a:sx n="79" d="100"/>
          <a:sy n="79" d="100"/>
        </p:scale>
        <p:origin x="-155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73A94-624D-4D38-9657-24803D6EBA58}" type="datetimeFigureOut">
              <a:rPr lang="en-GB" smtClean="0"/>
              <a:t>05/06/2018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41849-F93E-4CB4-AB8C-7FC2CE673B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86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 min – who we are and what NILE is. Can also mention</a:t>
            </a:r>
            <a:r>
              <a:rPr lang="en-GB" baseline="0" dirty="0" smtClean="0"/>
              <a:t> creativity here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41849-F93E-4CB4-AB8C-7FC2CE673B6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361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5404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1454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5441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6008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41849-F93E-4CB4-AB8C-7FC2CE673B6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949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8619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1124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893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814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" y="0"/>
            <a:ext cx="9180512" cy="6858000"/>
            <a:chOff x="0" y="0"/>
            <a:chExt cx="9180512" cy="6858000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80512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984" y="2276873"/>
              <a:ext cx="4104456" cy="1872208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006B3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427985" y="4267200"/>
            <a:ext cx="4030215" cy="1371600"/>
          </a:xfrm>
        </p:spPr>
        <p:txBody>
          <a:bodyPr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Presenter Name</a:t>
            </a:r>
          </a:p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72000" y="2347519"/>
            <a:ext cx="3886200" cy="1691081"/>
          </a:xfrm>
          <a:solidFill>
            <a:schemeClr val="bg1"/>
          </a:solidFill>
        </p:spPr>
        <p:txBody>
          <a:bodyPr/>
          <a:lstStyle>
            <a:lvl1pPr>
              <a:defRPr sz="2400" baseline="0">
                <a:solidFill>
                  <a:srgbClr val="21578A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1027" name="Picture 3" descr="W:\Images\Images collated\NileChineeseStudents_18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3165233" cy="21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904" y="116632"/>
            <a:ext cx="5256584" cy="76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539208"/>
          </a:xfrm>
        </p:spPr>
        <p:txBody>
          <a:bodyPr/>
          <a:lstStyle>
            <a:lvl1pPr>
              <a:defRPr>
                <a:solidFill>
                  <a:srgbClr val="006B3F"/>
                </a:solidFill>
              </a:defRPr>
            </a:lvl1pPr>
            <a:lvl2pPr>
              <a:defRPr>
                <a:solidFill>
                  <a:srgbClr val="006B3F"/>
                </a:solidFill>
              </a:defRPr>
            </a:lvl2pPr>
            <a:lvl3pPr>
              <a:defRPr>
                <a:solidFill>
                  <a:srgbClr val="006B3F"/>
                </a:solidFill>
              </a:defRPr>
            </a:lvl3pPr>
            <a:lvl4pPr>
              <a:defRPr>
                <a:solidFill>
                  <a:srgbClr val="006B3F"/>
                </a:solidFill>
              </a:defRPr>
            </a:lvl4pPr>
            <a:lvl5pPr>
              <a:defRPr>
                <a:solidFill>
                  <a:srgbClr val="006B3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www.nile-elt.com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74712"/>
            <a:ext cx="5688632" cy="76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8760"/>
            <a:ext cx="3810000" cy="4827240"/>
          </a:xfrm>
        </p:spPr>
        <p:txBody>
          <a:bodyPr/>
          <a:lstStyle>
            <a:lvl1pPr>
              <a:defRPr sz="2800">
                <a:solidFill>
                  <a:srgbClr val="006B3F"/>
                </a:solidFill>
              </a:defRPr>
            </a:lvl1pPr>
            <a:lvl2pPr>
              <a:defRPr sz="2400">
                <a:solidFill>
                  <a:srgbClr val="006B3F"/>
                </a:solidFill>
              </a:defRPr>
            </a:lvl2pPr>
            <a:lvl3pPr>
              <a:defRPr sz="2000">
                <a:solidFill>
                  <a:srgbClr val="006B3F"/>
                </a:solidFill>
              </a:defRPr>
            </a:lvl3pPr>
            <a:lvl4pPr>
              <a:defRPr sz="1800">
                <a:solidFill>
                  <a:srgbClr val="006B3F"/>
                </a:solidFill>
              </a:defRPr>
            </a:lvl4pPr>
            <a:lvl5pPr>
              <a:defRPr sz="1800">
                <a:solidFill>
                  <a:srgbClr val="006B3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3810000" cy="4827240"/>
          </a:xfrm>
        </p:spPr>
        <p:txBody>
          <a:bodyPr/>
          <a:lstStyle>
            <a:lvl1pPr>
              <a:defRPr sz="2800">
                <a:solidFill>
                  <a:srgbClr val="006B3F"/>
                </a:solidFill>
              </a:defRPr>
            </a:lvl1pPr>
            <a:lvl2pPr>
              <a:defRPr sz="2400">
                <a:solidFill>
                  <a:srgbClr val="006B3F"/>
                </a:solidFill>
              </a:defRPr>
            </a:lvl2pPr>
            <a:lvl3pPr>
              <a:defRPr sz="2000">
                <a:solidFill>
                  <a:srgbClr val="006B3F"/>
                </a:solidFill>
              </a:defRPr>
            </a:lvl3pPr>
            <a:lvl4pPr>
              <a:defRPr sz="1800">
                <a:solidFill>
                  <a:srgbClr val="006B3F"/>
                </a:solidFill>
              </a:defRPr>
            </a:lvl4pPr>
            <a:lvl5pPr>
              <a:defRPr sz="1800">
                <a:solidFill>
                  <a:srgbClr val="006B3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www.nile-elt.com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6120680" cy="57606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noFill/>
        </p:spPr>
        <p:txBody>
          <a:bodyPr anchor="b"/>
          <a:lstStyle>
            <a:lvl1pPr marL="0" indent="0">
              <a:buNone/>
              <a:defRPr sz="2400" b="1">
                <a:solidFill>
                  <a:srgbClr val="21578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6B3F"/>
                </a:solidFill>
              </a:defRPr>
            </a:lvl1pPr>
            <a:lvl2pPr>
              <a:defRPr sz="2000">
                <a:solidFill>
                  <a:srgbClr val="006B3F"/>
                </a:solidFill>
              </a:defRPr>
            </a:lvl2pPr>
            <a:lvl3pPr>
              <a:defRPr sz="1800">
                <a:solidFill>
                  <a:srgbClr val="006B3F"/>
                </a:solidFill>
              </a:defRPr>
            </a:lvl3pPr>
            <a:lvl4pPr>
              <a:defRPr sz="1600">
                <a:solidFill>
                  <a:srgbClr val="006B3F"/>
                </a:solidFill>
              </a:defRPr>
            </a:lvl4pPr>
            <a:lvl5pPr>
              <a:defRPr sz="1600">
                <a:solidFill>
                  <a:srgbClr val="006B3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1578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6B3F"/>
                </a:solidFill>
              </a:defRPr>
            </a:lvl1pPr>
            <a:lvl2pPr>
              <a:defRPr sz="2000">
                <a:solidFill>
                  <a:srgbClr val="006B3F"/>
                </a:solidFill>
              </a:defRPr>
            </a:lvl2pPr>
            <a:lvl3pPr>
              <a:defRPr sz="1800">
                <a:solidFill>
                  <a:srgbClr val="006B3F"/>
                </a:solidFill>
              </a:defRPr>
            </a:lvl3pPr>
            <a:lvl4pPr>
              <a:defRPr sz="1600">
                <a:solidFill>
                  <a:srgbClr val="006B3F"/>
                </a:solidFill>
              </a:defRPr>
            </a:lvl4pPr>
            <a:lvl5pPr>
              <a:defRPr sz="1600">
                <a:solidFill>
                  <a:srgbClr val="006B3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www.nile-elt.com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116632"/>
            <a:ext cx="5328592" cy="76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www.nile-elt.com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83567" y="1052513"/>
            <a:ext cx="4968553" cy="5040312"/>
          </a:xfrm>
        </p:spPr>
        <p:txBody>
          <a:bodyPr/>
          <a:lstStyle>
            <a:lvl1pPr>
              <a:defRPr>
                <a:solidFill>
                  <a:srgbClr val="006B3F"/>
                </a:solidFill>
              </a:defRPr>
            </a:lvl1pPr>
            <a:lvl2pPr>
              <a:defRPr>
                <a:solidFill>
                  <a:srgbClr val="006B3F"/>
                </a:solidFill>
              </a:defRPr>
            </a:lvl2pPr>
            <a:lvl3pPr>
              <a:defRPr>
                <a:solidFill>
                  <a:srgbClr val="006B3F"/>
                </a:solidFill>
              </a:defRPr>
            </a:lvl3pPr>
            <a:lvl4pPr>
              <a:defRPr>
                <a:solidFill>
                  <a:srgbClr val="006B3F"/>
                </a:solidFill>
              </a:defRPr>
            </a:lvl4pPr>
            <a:lvl5pPr>
              <a:defRPr>
                <a:solidFill>
                  <a:srgbClr val="006B3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867400" y="1052513"/>
            <a:ext cx="2881313" cy="504031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344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116632"/>
            <a:ext cx="5544616" cy="76200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www.nile-elt.com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970359" y="1388534"/>
            <a:ext cx="2788841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rgbClr val="262626"/>
              </a:buClr>
              <a:buFont typeface="Garamond"/>
              <a:buNone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064001" y="982131"/>
            <a:ext cx="4102099" cy="48937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10490" algn="l" rtl="0">
              <a:spcBef>
                <a:spcPts val="4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742950" marR="0" lvl="1" indent="-139700" algn="l" rtl="0"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200150" marR="0" lvl="2" indent="-154305" algn="l" rtl="0">
              <a:spcBef>
                <a:spcPts val="36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543050" marR="0" lvl="3" indent="-54610" algn="l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000250" marR="0" lvl="4" indent="-6921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514600" marR="0" lvl="5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971800" marR="0" lvl="6" indent="-126364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429000" marR="0" lvl="7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886200" marR="0" lvl="8" indent="-126365" algn="l" rtl="0">
              <a:spcBef>
                <a:spcPts val="28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970359" y="3031065"/>
            <a:ext cx="2788841" cy="24384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508126" y="5969001"/>
            <a:ext cx="120014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971550" y="5969001"/>
            <a:ext cx="5479425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7765425" y="5969001"/>
            <a:ext cx="407022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000" b="0" i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52" name="Shape 52"/>
          <p:cNvCxnSpPr/>
          <p:nvPr/>
        </p:nvCxnSpPr>
        <p:spPr>
          <a:xfrm>
            <a:off x="1047127" y="2912533"/>
            <a:ext cx="2635874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9160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508126" y="5969001"/>
            <a:ext cx="1200149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971550" y="5969001"/>
            <a:ext cx="5479425" cy="279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7765425" y="5969001"/>
            <a:ext cx="407022" cy="27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-US" sz="1000" b="0" i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446102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folie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1" y="6470703"/>
            <a:ext cx="9133576" cy="3872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0" y="0"/>
            <a:ext cx="9144000" cy="3737981"/>
          </a:xfrm>
          <a:prstGeom prst="rect">
            <a:avLst/>
          </a:prstGeom>
          <a:solidFill>
            <a:srgbClr val="E3F3EE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11560" y="4073612"/>
            <a:ext cx="8051148" cy="1463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Font typeface="Questrial"/>
              <a:buNone/>
              <a:defRPr sz="1600" b="0" i="0" u="none" strike="noStrike" cap="none">
                <a:solidFill>
                  <a:schemeClr val="accent2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457189" marR="0" lvl="1" indent="-12689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914377" marR="0" lvl="2" indent="-12677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371566" marR="0" lvl="3" indent="-12665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1828754" marR="0" lvl="4" indent="-12654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285943" marR="0" lvl="5" indent="-12643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131" marR="0" lvl="6" indent="-12631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320" marR="0" lvl="7" indent="-12619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509" marR="0" lvl="8" indent="-12608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pic>
        <p:nvPicPr>
          <p:cNvPr id="21" name="Shape 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33576" y="5717937"/>
            <a:ext cx="724719" cy="48314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0" y="3514802"/>
            <a:ext cx="9144000" cy="10077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2400"/>
              </a:spcBef>
              <a:spcAft>
                <a:spcPts val="200"/>
              </a:spcAft>
              <a:buClr>
                <a:schemeClr val="accent2"/>
              </a:buClr>
              <a:buFont typeface="Questrial"/>
              <a:buNone/>
              <a:defRPr sz="2700" b="0" i="0" u="none" strike="noStrike" cap="none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265176" marR="0" lvl="1" indent="-3657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sz="16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448056" marR="0" lvl="2" indent="-6705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594360" marR="0" lvl="3" indent="-6095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777240" marR="0" lvl="4" indent="-6604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914400" marR="0" lvl="5" indent="-63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060704" marR="0" lvl="6" indent="-7010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216152" marR="0" lvl="7" indent="-7315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1362456" marR="0" lvl="8" indent="-6705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Noto Sans Symbols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pic>
        <p:nvPicPr>
          <p:cNvPr id="23" name="Shape 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5433" y="14289"/>
            <a:ext cx="7074924" cy="3537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2119" y="620687"/>
            <a:ext cx="910422" cy="51533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107504" y="6470705"/>
            <a:ext cx="3454988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632200" y="6470705"/>
            <a:ext cx="4426094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128000" y="6470705"/>
            <a:ext cx="730250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100" b="0" i="0" u="none" strike="noStrike" cap="none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‹#›</a:t>
            </a:fld>
            <a:endParaRPr lang="de-DE" sz="1100" b="0" i="0" u="none" strike="noStrike" cap="none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28" name="Shape 28"/>
          <p:cNvSpPr txBox="1"/>
          <p:nvPr/>
        </p:nvSpPr>
        <p:spPr>
          <a:xfrm>
            <a:off x="8051747" y="5699932"/>
            <a:ext cx="1081827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-DE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Funded by the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-DE"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Erasmus+ Programme</a:t>
            </a:r>
            <a:r>
              <a:rPr lang="de-DE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de-DE" sz="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7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 European Union </a:t>
            </a:r>
          </a:p>
        </p:txBody>
      </p:sp>
      <p:pic>
        <p:nvPicPr>
          <p:cNvPr id="29" name="Shape 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808" y="5699930"/>
            <a:ext cx="7331502" cy="5099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1241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18864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806266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6B3F"/>
                </a:solidFill>
              </a:defRPr>
            </a:lvl1pPr>
          </a:lstStyle>
          <a:p>
            <a:r>
              <a:rPr lang="en-GB" dirty="0" smtClean="0"/>
              <a:t>www.nile-elt.com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5" y="0"/>
            <a:ext cx="9144000" cy="53309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9" r:id="rId5"/>
    <p:sldLayoutId id="2147483678" r:id="rId6"/>
    <p:sldLayoutId id="2147483680" r:id="rId7"/>
    <p:sldLayoutId id="2147483681" r:id="rId8"/>
    <p:sldLayoutId id="2147483682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0041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00418"/>
          </a:solidFill>
          <a:latin typeface="Arial" charset="0"/>
          <a:ea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00418"/>
          </a:solidFill>
          <a:latin typeface="Arial" charset="0"/>
          <a:ea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00418"/>
          </a:solidFill>
          <a:latin typeface="Arial" charset="0"/>
          <a:ea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00418"/>
          </a:solidFill>
          <a:latin typeface="Arial" charset="0"/>
          <a:ea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00418"/>
          </a:solidFill>
          <a:latin typeface="Arial" charset="0"/>
          <a:ea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00418"/>
          </a:solidFill>
          <a:latin typeface="Arial" charset="0"/>
          <a:ea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00418"/>
          </a:solidFill>
          <a:latin typeface="Arial" charset="0"/>
          <a:ea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00418"/>
          </a:solidFill>
          <a:latin typeface="Arial" charset="0"/>
          <a:ea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thecreativitygroup.weebly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le-elt.com" TargetMode="External"/><Relationship Id="rId2" Type="http://schemas.openxmlformats.org/officeDocument/2006/relationships/hyperlink" Target="mailto:maria@nile-elt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lm-edu.e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source=images&amp;cd=&amp;cad=rja&amp;uact=8&amp;ved=0ahUKEwjLuprukqHSAhXKWBoKHf4VArAQjRwIBw&amp;url=http://www.clipartkid.com/the-thinker-in-color-cliparts/&amp;bvm=bv.147448319,d.ZGg&amp;psig=AFQjCNHU9J6e2YfnXwIEgNaOzV9zjVhY2A&amp;ust=148776498841131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jp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2348880"/>
            <a:ext cx="3888432" cy="18002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rPr>
              <a:t>Making </a:t>
            </a:r>
            <a:r>
              <a:rPr lang="en-US" sz="2800" dirty="0"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rPr>
              <a:t>thinking </a:t>
            </a:r>
            <a:r>
              <a:rPr lang="en-US" sz="2800" dirty="0" smtClean="0"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rPr>
              <a:t>visible - </a:t>
            </a:r>
            <a:r>
              <a:rPr lang="en-US" sz="2800" dirty="0"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rPr>
              <a:t>t</a:t>
            </a:r>
            <a:r>
              <a:rPr lang="en-US" sz="2800" dirty="0" smtClean="0"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rPr>
              <a:t>he magic of thinking routines</a:t>
            </a:r>
            <a:br>
              <a:rPr lang="en-US" sz="2800" dirty="0" smtClean="0">
                <a:solidFill>
                  <a:schemeClr val="tx1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7984" y="4910708"/>
            <a:ext cx="4030216" cy="1080120"/>
          </a:xfrm>
        </p:spPr>
        <p:txBody>
          <a:bodyPr/>
          <a:lstStyle/>
          <a:p>
            <a:r>
              <a:rPr lang="en-GB" dirty="0" smtClean="0"/>
              <a:t>Maria Heron</a:t>
            </a:r>
          </a:p>
          <a:p>
            <a:r>
              <a:rPr lang="en-GB" dirty="0" smtClean="0"/>
              <a:t>Senior trainer &amp; CELTA Centre Manager at NILE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84984"/>
            <a:ext cx="1625724" cy="1481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081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www.nile-elt.com</a:t>
            </a:r>
            <a:endParaRPr lang="en-GB"/>
          </a:p>
        </p:txBody>
      </p:sp>
      <p:pic>
        <p:nvPicPr>
          <p:cNvPr id="6" name="Content Placeholder 5" descr="Rembrandt The Night Watch: The real story behind the ‘kids on phones’ photo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352928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10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2051720" y="-459432"/>
            <a:ext cx="6840760" cy="12961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rmAutofit fontScale="90000"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3600" b="0" i="0" u="none" strike="noStrike" cap="none" dirty="0">
                <a:solidFill>
                  <a:srgbClr val="262626"/>
                </a:solidFill>
                <a:sym typeface="Garamond"/>
              </a:rPr>
              <a:t>Zoom </a:t>
            </a:r>
            <a:r>
              <a:rPr lang="en-US" sz="3600" b="0" i="0" u="none" strike="noStrike" cap="none" dirty="0" smtClean="0">
                <a:solidFill>
                  <a:srgbClr val="262626"/>
                </a:solidFill>
                <a:sym typeface="Garamond"/>
              </a:rPr>
              <a:t>in</a:t>
            </a:r>
            <a:br>
              <a:rPr lang="en-US" sz="3600" b="0" i="0" u="none" strike="noStrike" cap="none" dirty="0" smtClean="0">
                <a:solidFill>
                  <a:srgbClr val="262626"/>
                </a:solidFill>
                <a:sym typeface="Garamond"/>
              </a:rPr>
            </a:br>
            <a:r>
              <a:rPr lang="en-US" sz="3600" dirty="0" smtClean="0"/>
              <a:t>Look closely at a small bit of image that is revealed</a:t>
            </a:r>
            <a:endParaRPr lang="en-US" sz="3600" b="0" i="0" u="none" strike="noStrike" cap="none" dirty="0">
              <a:solidFill>
                <a:srgbClr val="262626"/>
              </a:solidFill>
              <a:sym typeface="Garamond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Zoom 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1600" dirty="0" smtClean="0"/>
              <a:t>Self-portrait </a:t>
            </a:r>
          </a:p>
          <a:p>
            <a:pPr marL="175260" indent="0">
              <a:buNone/>
            </a:pPr>
            <a:r>
              <a:rPr lang="en-US" sz="1600" dirty="0" smtClean="0"/>
              <a:t>Georges Seurat </a:t>
            </a:r>
          </a:p>
          <a:p>
            <a:pPr marL="175260" indent="0">
              <a:buNone/>
            </a:pPr>
            <a:r>
              <a:rPr lang="en-US" sz="1600" dirty="0" smtClean="0"/>
              <a:t>Pointillism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2567172"/>
            <a:ext cx="2343150" cy="3317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371" y="2567171"/>
            <a:ext cx="1610267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www.nile-elt.com</a:t>
            </a:r>
            <a:endParaRPr lang="en-GB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771800" y="1988840"/>
            <a:ext cx="3097276" cy="330200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14281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www.nile-elt.com</a:t>
            </a:r>
            <a:endParaRPr lang="en-GB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3568" y="1916832"/>
            <a:ext cx="7488832" cy="3672408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424801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www.nile-elt.com</a:t>
            </a:r>
            <a:endParaRPr lang="en-GB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664" y="1412776"/>
            <a:ext cx="6624736" cy="468052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5364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www.nile-elt.com</a:t>
            </a:r>
            <a:endParaRPr lang="en-GB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600" y="1268760"/>
            <a:ext cx="7488832" cy="504056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2227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971551" y="982133"/>
            <a:ext cx="7200897" cy="13038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CSI …or CIS?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971550" y="2556932"/>
            <a:ext cx="7200897" cy="3318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None/>
            </a:pPr>
            <a:r>
              <a:rPr lang="en-US" sz="2400" b="0" i="0" u="none" strike="noStrike" cap="none" dirty="0" err="1" smtClean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Colour</a:t>
            </a:r>
            <a:r>
              <a:rPr lang="en-US" sz="2400" b="0" i="0" u="none" strike="noStrike" cap="none" dirty="0" smtClean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, symbol, image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None/>
            </a:pPr>
            <a:endParaRPr lang="en-US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None/>
            </a:pPr>
            <a:r>
              <a:rPr lang="en-US" sz="3600" b="0" i="0" u="none" strike="noStrike" cap="none" dirty="0" smtClean="0">
                <a:solidFill>
                  <a:srgbClr val="262626"/>
                </a:solidFill>
                <a:sym typeface="Garamond"/>
              </a:rPr>
              <a:t>ELT: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AutoNum type="arabicPeriod"/>
            </a:pPr>
            <a:r>
              <a:rPr lang="en-US" sz="3600" dirty="0" err="1" smtClean="0"/>
              <a:t>Colour</a:t>
            </a:r>
            <a:endParaRPr lang="en-US" sz="3600" dirty="0" smtClean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AutoNum type="arabicPeriod"/>
            </a:pPr>
            <a:r>
              <a:rPr lang="en-US" sz="3600" b="0" i="0" u="none" strike="noStrike" cap="none" dirty="0" smtClean="0">
                <a:solidFill>
                  <a:srgbClr val="262626"/>
                </a:solidFill>
                <a:sym typeface="Garamond"/>
              </a:rPr>
              <a:t>Image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AutoNum type="arabicPeriod"/>
            </a:pPr>
            <a:r>
              <a:rPr lang="en-US" sz="3600" dirty="0" smtClean="0"/>
              <a:t>Symbol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None/>
            </a:pPr>
            <a:endParaRPr sz="2400" b="0" i="0" u="none" strike="noStrike" cap="none" dirty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700" y="2401284"/>
            <a:ext cx="3254492" cy="363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0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1094156" y="5595257"/>
            <a:ext cx="5984279" cy="126274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Garamond"/>
              <a:buNone/>
            </a:pPr>
            <a:r>
              <a:rPr lang="en-US" sz="1620" b="0" i="0" u="none" strike="noStrike" cap="none" dirty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A couple of weeks later, as an introduction to the Hero theme, we discussed the idea of a </a:t>
            </a:r>
            <a:r>
              <a:rPr lang="en-US" sz="1620" b="0" i="0" u="none" strike="noStrike" cap="none" dirty="0" smtClean="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hero</a:t>
            </a:r>
            <a:endParaRPr lang="en-US" sz="1620" b="0" i="0" u="none" strike="noStrike" cap="none" dirty="0">
              <a:solidFill>
                <a:srgbClr val="FFFFFF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598955" y="1306287"/>
            <a:ext cx="7418373" cy="7293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rPr>
              <a:t>As an introduction to the Hero theme, we discussed the idea of a hero (What is a hero? What are the characteristics of a hero?) and then worked on the CIS routine. I then introduced the book “Gilgamesh the hero”. We read and discussed the book in the next two weeks.</a:t>
            </a:r>
            <a:br>
              <a:rPr lang="en-US" sz="1800" b="0" i="0" u="none" strike="noStrike" cap="non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1800" b="0" i="0" u="none" strike="noStrike" cap="non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rPr>
              <a:t>Nola (April)</a:t>
            </a:r>
          </a:p>
        </p:txBody>
      </p:sp>
      <p:pic>
        <p:nvPicPr>
          <p:cNvPr id="223" name="Shape 22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9715" y="2035627"/>
            <a:ext cx="3828426" cy="3896702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>
            <a:spLocks noGrp="1"/>
          </p:cNvSpPr>
          <p:nvPr>
            <p:ph type="body" idx="3"/>
          </p:nvPr>
        </p:nvSpPr>
        <p:spPr>
          <a:xfrm>
            <a:off x="4828721" y="1459366"/>
            <a:ext cx="3498850" cy="576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600" b="0" i="0" u="none" strike="noStrike" cap="non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rPr>
              <a:t>Nola (May)</a:t>
            </a: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2060" y="2188709"/>
            <a:ext cx="4332173" cy="334985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>
            <a:spLocks noGrp="1"/>
          </p:cNvSpPr>
          <p:nvPr>
            <p:ph type="body" idx="4"/>
          </p:nvPr>
        </p:nvSpPr>
        <p:spPr>
          <a:xfrm>
            <a:off x="4635502" y="3243261"/>
            <a:ext cx="3538727" cy="26326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35858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816428" y="4919826"/>
            <a:ext cx="6400799" cy="1507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endParaRPr sz="18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36790" y="631292"/>
            <a:ext cx="3375479" cy="4789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rPr>
              <a:t>Luca (April)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3"/>
          </p:nvPr>
        </p:nvSpPr>
        <p:spPr>
          <a:xfrm>
            <a:off x="4510278" y="605960"/>
            <a:ext cx="3538727" cy="576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rPr>
              <a:t>Luca (May 3)</a:t>
            </a:r>
          </a:p>
        </p:txBody>
      </p:sp>
      <p:pic>
        <p:nvPicPr>
          <p:cNvPr id="234" name="Shape 234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59241" y="1709057"/>
            <a:ext cx="3846561" cy="39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 txBox="1">
            <a:spLocks noGrp="1"/>
          </p:cNvSpPr>
          <p:nvPr>
            <p:ph type="body" idx="2"/>
          </p:nvPr>
        </p:nvSpPr>
        <p:spPr>
          <a:xfrm>
            <a:off x="971551" y="3243261"/>
            <a:ext cx="3538727" cy="26326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506" y="1482359"/>
            <a:ext cx="4208245" cy="4190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60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351064" y="5190067"/>
            <a:ext cx="6400799" cy="15070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endParaRPr sz="2400" b="0" i="0" u="none" strike="noStrike" cap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489712" y="44522"/>
            <a:ext cx="3703241" cy="36152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Sam (April)</a:t>
            </a:r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43" name="Shape 243"/>
          <p:cNvSpPr txBox="1">
            <a:spLocks noGrp="1"/>
          </p:cNvSpPr>
          <p:nvPr>
            <p:ph type="body" idx="2"/>
          </p:nvPr>
        </p:nvSpPr>
        <p:spPr>
          <a:xfrm>
            <a:off x="4290786" y="1"/>
            <a:ext cx="3700859" cy="36152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Sam (May 2)</a:t>
            </a:r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44" name="Shape 2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73" y="642257"/>
            <a:ext cx="4328555" cy="4310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8903" y="1511904"/>
            <a:ext cx="4547168" cy="4528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916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cap="all" dirty="0"/>
              <a:t>the C Group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ctr">
              <a:lnSpc>
                <a:spcPct val="90000"/>
              </a:lnSpc>
              <a:spcBef>
                <a:spcPts val="700"/>
              </a:spcBef>
            </a:pPr>
            <a:r>
              <a:rPr lang="en-GB" sz="3600" dirty="0"/>
              <a:t>An independent and informal grouping of EFL professionals </a:t>
            </a:r>
          </a:p>
          <a:p>
            <a:pPr lvl="0" fontAlgn="ctr">
              <a:lnSpc>
                <a:spcPct val="90000"/>
              </a:lnSpc>
              <a:spcBef>
                <a:spcPts val="700"/>
              </a:spcBef>
            </a:pPr>
            <a:r>
              <a:rPr lang="en-GB" sz="3600" dirty="0"/>
              <a:t>It aims to encourage more creative and open teaching practices</a:t>
            </a:r>
          </a:p>
          <a:p>
            <a:pPr lvl="0">
              <a:lnSpc>
                <a:spcPct val="90000"/>
              </a:lnSpc>
              <a:spcBef>
                <a:spcPts val="700"/>
              </a:spcBef>
            </a:pPr>
            <a:r>
              <a:rPr lang="en-GB" sz="3600" u="sng" dirty="0">
                <a:hlinkClick r:id="rId2"/>
              </a:rPr>
              <a:t>http://thecreativitygroup.weebly.com/</a:t>
            </a:r>
            <a:endParaRPr lang="en-GB" sz="3600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www.nile-elt.com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2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0"/>
            <a:ext cx="7200800" cy="980728"/>
          </a:xfrm>
        </p:spPr>
        <p:txBody>
          <a:bodyPr/>
          <a:lstStyle/>
          <a:p>
            <a:pPr algn="l"/>
            <a:r>
              <a:rPr lang="en-US" dirty="0" smtClean="0"/>
              <a:t>Compass points: consider an idea from different angles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www.nile-elt.com</a:t>
            </a:r>
            <a:endParaRPr lang="en-GB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0" b="11070"/>
          <a:stretch>
            <a:fillRect/>
          </a:stretch>
        </p:blipFill>
        <p:spPr bwMode="auto">
          <a:xfrm>
            <a:off x="539552" y="1484784"/>
            <a:ext cx="8278688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94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4543" y="1388534"/>
            <a:ext cx="2880320" cy="1371599"/>
          </a:xfrm>
        </p:spPr>
        <p:txBody>
          <a:bodyPr/>
          <a:lstStyle/>
          <a:p>
            <a:r>
              <a:rPr lang="en-US" b="1" dirty="0" smtClean="0"/>
              <a:t>Compass Points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3808" y="982131"/>
            <a:ext cx="5322293" cy="5183173"/>
          </a:xfrm>
        </p:spPr>
        <p:txBody>
          <a:bodyPr/>
          <a:lstStyle/>
          <a:p>
            <a:pPr marL="175260" indent="0">
              <a:buNone/>
            </a:pPr>
            <a:r>
              <a:rPr lang="en-US" b="1" dirty="0" smtClean="0"/>
              <a:t>E</a:t>
            </a:r>
            <a:r>
              <a:rPr lang="en-US" dirty="0" smtClean="0"/>
              <a:t>= </a:t>
            </a:r>
            <a:r>
              <a:rPr lang="en-US" b="1" dirty="0" smtClean="0">
                <a:solidFill>
                  <a:srgbClr val="FF0000"/>
                </a:solidFill>
              </a:rPr>
              <a:t>Excitements.</a:t>
            </a:r>
            <a:r>
              <a:rPr lang="en-US" b="1" dirty="0" smtClean="0"/>
              <a:t>  What excites you about this idea? What’s the upside?</a:t>
            </a:r>
          </a:p>
          <a:p>
            <a:pPr marL="175260" indent="0">
              <a:buNone/>
            </a:pPr>
            <a:r>
              <a:rPr lang="en-US" b="1" dirty="0" smtClean="0"/>
              <a:t>W= </a:t>
            </a:r>
            <a:r>
              <a:rPr lang="en-US" b="1" dirty="0" smtClean="0">
                <a:solidFill>
                  <a:srgbClr val="FF0000"/>
                </a:solidFill>
              </a:rPr>
              <a:t>Worries.</a:t>
            </a:r>
            <a:r>
              <a:rPr lang="en-US" b="1" dirty="0" smtClean="0"/>
              <a:t> What do you find worrisome </a:t>
            </a:r>
            <a:r>
              <a:rPr lang="en-US" b="1" dirty="0"/>
              <a:t>about this </a:t>
            </a:r>
            <a:r>
              <a:rPr lang="en-US" b="1" dirty="0" smtClean="0"/>
              <a:t>idea? </a:t>
            </a:r>
            <a:r>
              <a:rPr lang="en-US" b="1" dirty="0"/>
              <a:t>What’s the </a:t>
            </a:r>
            <a:r>
              <a:rPr lang="en-US" b="1" dirty="0" smtClean="0"/>
              <a:t>downside?</a:t>
            </a:r>
          </a:p>
          <a:p>
            <a:pPr marL="175260" indent="0">
              <a:buNone/>
            </a:pPr>
            <a:r>
              <a:rPr lang="en-US" b="1" dirty="0" smtClean="0"/>
              <a:t>N= </a:t>
            </a:r>
            <a:r>
              <a:rPr lang="en-US" b="1" dirty="0" smtClean="0">
                <a:solidFill>
                  <a:srgbClr val="FF0000"/>
                </a:solidFill>
              </a:rPr>
              <a:t>Needs. </a:t>
            </a:r>
            <a:r>
              <a:rPr lang="en-US" b="1" dirty="0" smtClean="0">
                <a:solidFill>
                  <a:schemeClr val="tx1"/>
                </a:solidFill>
              </a:rPr>
              <a:t>What else do you need to know about this idea?</a:t>
            </a:r>
          </a:p>
          <a:p>
            <a:pPr marL="17526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S= </a:t>
            </a:r>
            <a:r>
              <a:rPr lang="en-US" b="1" dirty="0" smtClean="0">
                <a:solidFill>
                  <a:srgbClr val="FF0000"/>
                </a:solidFill>
              </a:rPr>
              <a:t>Stance</a:t>
            </a:r>
            <a:r>
              <a:rPr lang="en-US" b="1" smtClean="0">
                <a:solidFill>
                  <a:srgbClr val="FF0000"/>
                </a:solidFill>
              </a:rPr>
              <a:t>, Steps </a:t>
            </a:r>
            <a:r>
              <a:rPr lang="en-US" b="1" dirty="0" smtClean="0">
                <a:solidFill>
                  <a:srgbClr val="FF0000"/>
                </a:solidFill>
              </a:rPr>
              <a:t>or Suggestions. </a:t>
            </a:r>
            <a:r>
              <a:rPr lang="en-US" b="1" dirty="0" smtClean="0">
                <a:solidFill>
                  <a:schemeClr val="tx1"/>
                </a:solidFill>
              </a:rPr>
              <a:t>What is your current stance or opinion on this idea? What should your next step be in your evaluation of this idea? What suggestions do you have at this point?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95537" y="2996952"/>
            <a:ext cx="2808312" cy="2664296"/>
          </a:xfrm>
        </p:spPr>
        <p:txBody>
          <a:bodyPr/>
          <a:lstStyle/>
          <a:p>
            <a:pPr algn="l"/>
            <a:r>
              <a:rPr lang="en-US" sz="3200" b="1" dirty="0" smtClean="0"/>
              <a:t>As I think about going back to work after this conference:</a:t>
            </a:r>
          </a:p>
          <a:p>
            <a:pPr algn="l"/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971550" y="6237312"/>
            <a:ext cx="5479425" cy="28803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06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Sentence-phrase-word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8760"/>
            <a:ext cx="7558608" cy="511256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Your day/days at TESOL Spain. Select: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a </a:t>
            </a:r>
            <a:r>
              <a:rPr lang="en-GB" b="1" dirty="0" smtClean="0"/>
              <a:t>sentence </a:t>
            </a:r>
            <a:r>
              <a:rPr lang="en-GB" dirty="0" smtClean="0"/>
              <a:t>that is meaningful to you, that you feel captures a core idea of the conference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a </a:t>
            </a:r>
            <a:r>
              <a:rPr lang="en-GB" b="1" dirty="0" smtClean="0"/>
              <a:t>phrase </a:t>
            </a:r>
            <a:r>
              <a:rPr lang="en-GB" dirty="0" smtClean="0"/>
              <a:t>that captures how you were moved, engaged or provoked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a </a:t>
            </a:r>
            <a:r>
              <a:rPr lang="en-GB" b="1" dirty="0" smtClean="0"/>
              <a:t>word </a:t>
            </a:r>
            <a:r>
              <a:rPr lang="en-GB" dirty="0" smtClean="0"/>
              <a:t>that captures the week</a:t>
            </a:r>
          </a:p>
          <a:p>
            <a:pPr marL="0" indent="0">
              <a:buNone/>
            </a:pPr>
            <a:r>
              <a:rPr lang="en-GB" b="1" dirty="0" smtClean="0"/>
              <a:t>What themes emerge?</a:t>
            </a:r>
          </a:p>
          <a:p>
            <a:pPr marL="0" indent="0">
              <a:buNone/>
            </a:pPr>
            <a:r>
              <a:rPr lang="en-GB" b="1" dirty="0" smtClean="0"/>
              <a:t>What implications can be</a:t>
            </a:r>
          </a:p>
          <a:p>
            <a:pPr marL="0" indent="0">
              <a:buNone/>
            </a:pPr>
            <a:r>
              <a:rPr lang="en-GB" b="1" dirty="0" smtClean="0"/>
              <a:t>drawn?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04" y="1268760"/>
            <a:ext cx="8350696" cy="482724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www.nile-elt.com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4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971551" y="982133"/>
            <a:ext cx="7200897" cy="13038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4400" b="1" i="0" u="none" strike="noStrike" cap="none" dirty="0" smtClean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Headlines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from “Making Thinking Visible”</a:t>
            </a:r>
            <a:br>
              <a:rPr lang="en-US" sz="2400" dirty="0" smtClean="0"/>
            </a:br>
            <a:r>
              <a:rPr lang="en-US" sz="2400" dirty="0" err="1" smtClean="0"/>
              <a:t>Ritchart</a:t>
            </a:r>
            <a:r>
              <a:rPr lang="en-US" sz="2400" dirty="0" smtClean="0"/>
              <a:t>, Church &amp; Morison</a:t>
            </a:r>
            <a:endParaRPr lang="en-US" sz="2400" b="0" i="0" u="none" strike="noStrike" cap="none" dirty="0">
              <a:solidFill>
                <a:srgbClr val="262626"/>
              </a:solidFill>
              <a:sym typeface="Garamond"/>
            </a:endParaRP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971550" y="2556932"/>
            <a:ext cx="7200897" cy="3318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None/>
            </a:pPr>
            <a:r>
              <a:rPr lang="en-US" sz="2400" b="0" i="0" u="none" strike="noStrike" cap="none" dirty="0" smtClean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Think of the big ideas you have learnt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None/>
            </a:pPr>
            <a:endParaRPr lang="en-US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None/>
            </a:pPr>
            <a:r>
              <a:rPr lang="en-US" sz="2400" b="0" i="0" u="none" strike="noStrike" cap="none" dirty="0" smtClean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Write a headline tha</a:t>
            </a:r>
            <a:r>
              <a:rPr lang="en-US" dirty="0" smtClean="0"/>
              <a:t>t captures a key aspect of what you’ve seen/learnt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None/>
            </a:pPr>
            <a:endParaRPr lang="en-US" sz="2400" b="0" i="0" u="none" strike="noStrike" cap="none" dirty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None/>
            </a:pPr>
            <a:r>
              <a:rPr lang="en-US" sz="2400" b="0" i="0" u="none" strike="noStrike" cap="none" dirty="0" smtClean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Characteristics of a headline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None/>
            </a:pPr>
            <a:r>
              <a:rPr lang="en-US" dirty="0" smtClean="0"/>
              <a:t>Short and catchy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None/>
            </a:pPr>
            <a:r>
              <a:rPr lang="en-US" sz="2400" b="0" i="0" u="none" strike="noStrike" cap="none" dirty="0" smtClean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Articles and ver</a:t>
            </a:r>
            <a:r>
              <a:rPr lang="en-US" dirty="0" smtClean="0"/>
              <a:t>b to be generally omitted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None/>
            </a:pPr>
            <a:r>
              <a:rPr lang="en-US" sz="2400" b="0" i="0" u="none" strike="noStrike" cap="none" dirty="0" smtClean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Simple Present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None/>
            </a:pPr>
            <a:r>
              <a:rPr lang="en-US" dirty="0" smtClean="0"/>
              <a:t>Pun or inside joke</a:t>
            </a:r>
            <a:endParaRPr sz="2400" b="0" i="0" u="none" strike="noStrike" cap="none" dirty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0" y="609600"/>
            <a:ext cx="1314450" cy="175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650" y="838200"/>
            <a:ext cx="1685925" cy="224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4950" y="3798208"/>
            <a:ext cx="1607344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 smtClean="0"/>
              <a:t>Share with your partner 2 ideas you already use or could us with your learners</a:t>
            </a:r>
            <a:endParaRPr lang="en-GB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3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err="1" smtClean="0"/>
              <a:t>Ritchhart</a:t>
            </a:r>
            <a:r>
              <a:rPr lang="en-GB" sz="2800" dirty="0" smtClean="0"/>
              <a:t>, R., Church, M., Morrison, K. (2011). ‘Making Thinking Visible’. San Francisco: </a:t>
            </a:r>
            <a:r>
              <a:rPr lang="en-GB" sz="2800" dirty="0" err="1" smtClean="0"/>
              <a:t>Jossey</a:t>
            </a:r>
            <a:r>
              <a:rPr lang="en-GB" sz="2800" dirty="0" smtClean="0"/>
              <a:t>-Bass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www.nile-elt.com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03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768102" y="6470700"/>
            <a:ext cx="3176100" cy="27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e-DE" sz="11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©Mewald/W</a:t>
            </a:r>
            <a:r>
              <a:rPr lang="de-DE"/>
              <a:t>a</a:t>
            </a:r>
            <a:r>
              <a:rPr lang="de-DE" sz="11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llner 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3632201" y="6470703"/>
            <a:ext cx="4426200" cy="27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de-DE" sz="1100" cap="none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WWW.PALM-EDU.EU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2"/>
          </p:nvPr>
        </p:nvSpPr>
        <p:spPr>
          <a:xfrm>
            <a:off x="0" y="3514801"/>
            <a:ext cx="9144000" cy="100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Questrial"/>
              <a:buNone/>
            </a:pPr>
            <a:r>
              <a:rPr lang="de-DE" sz="2700" b="0" i="0" u="none" strike="noStrike" cap="none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Promoting authentic language acquisition in multilingual contexts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6933475" y="1411550"/>
            <a:ext cx="2436900" cy="181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134F5C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79900" y="545975"/>
            <a:ext cx="2676600" cy="1531500"/>
          </a:xfrm>
          <a:prstGeom prst="wedgeEllipseCallout">
            <a:avLst>
              <a:gd name="adj1" fmla="val 63022"/>
              <a:gd name="adj2" fmla="val 42168"/>
            </a:avLst>
          </a:prstGeom>
          <a:solidFill>
            <a:schemeClr val="lt2"/>
          </a:solidFill>
          <a:ln w="9525" cap="flat" cmpd="sng">
            <a:solidFill>
              <a:srgbClr val="76A5A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-DE" sz="1800">
                <a:solidFill>
                  <a:srgbClr val="134F5C"/>
                </a:solidFill>
                <a:latin typeface="ABeeZee"/>
                <a:ea typeface="ABeeZee"/>
                <a:cs typeface="ABeeZee"/>
                <a:sym typeface="ABeeZee"/>
              </a:rPr>
              <a:t>We produce 1500 texts </a:t>
            </a:r>
          </a:p>
          <a:p>
            <a:pPr lvl="0" rtl="0">
              <a:spcBef>
                <a:spcPts val="0"/>
              </a:spcBef>
              <a:buNone/>
            </a:pPr>
            <a:r>
              <a:rPr lang="de-DE" sz="1800">
                <a:solidFill>
                  <a:srgbClr val="134F5C"/>
                </a:solidFill>
                <a:latin typeface="ABeeZee"/>
                <a:ea typeface="ABeeZee"/>
                <a:cs typeface="ABeeZee"/>
                <a:sym typeface="ABeeZee"/>
              </a:rPr>
              <a:t>in our first languages and </a:t>
            </a:r>
          </a:p>
        </p:txBody>
      </p:sp>
      <p:sp>
        <p:nvSpPr>
          <p:cNvPr id="131" name="Shape 131"/>
          <p:cNvSpPr/>
          <p:nvPr/>
        </p:nvSpPr>
        <p:spPr>
          <a:xfrm>
            <a:off x="6783426" y="213075"/>
            <a:ext cx="2302800" cy="2290500"/>
          </a:xfrm>
          <a:prstGeom prst="wedgeEllipseCallout">
            <a:avLst>
              <a:gd name="adj1" fmla="val -87715"/>
              <a:gd name="adj2" fmla="val 35064"/>
            </a:avLst>
          </a:prstGeom>
          <a:solidFill>
            <a:schemeClr val="lt2"/>
          </a:solidFill>
          <a:ln w="9525" cap="flat" cmpd="sng">
            <a:solidFill>
              <a:srgbClr val="76A5A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-DE" sz="1800">
                <a:solidFill>
                  <a:srgbClr val="134F5C"/>
                </a:solidFill>
                <a:latin typeface="ABeeZee"/>
                <a:ea typeface="ABeeZee"/>
                <a:cs typeface="ABeeZee"/>
                <a:sym typeface="ABeeZee"/>
              </a:rPr>
              <a:t>... use 750 </a:t>
            </a:r>
            <a:br>
              <a:rPr lang="de-DE" sz="1800">
                <a:solidFill>
                  <a:srgbClr val="134F5C"/>
                </a:solidFill>
                <a:latin typeface="ABeeZee"/>
                <a:ea typeface="ABeeZee"/>
                <a:cs typeface="ABeeZee"/>
                <a:sym typeface="ABeeZee"/>
              </a:rPr>
            </a:br>
            <a:r>
              <a:rPr lang="de-DE" sz="1800">
                <a:solidFill>
                  <a:srgbClr val="134F5C"/>
                </a:solidFill>
                <a:latin typeface="ABeeZee"/>
                <a:ea typeface="ABeeZee"/>
                <a:cs typeface="ABeeZee"/>
                <a:sym typeface="ABeeZee"/>
              </a:rPr>
              <a:t>tasks and</a:t>
            </a:r>
          </a:p>
          <a:p>
            <a:pPr lvl="0" rtl="0">
              <a:spcBef>
                <a:spcPts val="0"/>
              </a:spcBef>
              <a:buNone/>
            </a:pPr>
            <a:r>
              <a:rPr lang="de-DE" sz="1800">
                <a:solidFill>
                  <a:srgbClr val="134F5C"/>
                </a:solidFill>
                <a:latin typeface="ABeeZee"/>
                <a:ea typeface="ABeeZee"/>
                <a:cs typeface="ABeeZee"/>
                <a:sym typeface="ABeeZee"/>
              </a:rPr>
              <a:t>300 activities </a:t>
            </a:r>
          </a:p>
          <a:p>
            <a:pPr lvl="0" rtl="0">
              <a:spcBef>
                <a:spcPts val="0"/>
              </a:spcBef>
              <a:buNone/>
            </a:pPr>
            <a:r>
              <a:rPr lang="de-DE" sz="1800">
                <a:solidFill>
                  <a:srgbClr val="134F5C"/>
                </a:solidFill>
                <a:latin typeface="ABeeZee"/>
                <a:ea typeface="ABeeZee"/>
                <a:cs typeface="ABeeZee"/>
                <a:sym typeface="ABeeZee"/>
              </a:rPr>
              <a:t>in acquiring additional languages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134F5C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133176" y="4887925"/>
            <a:ext cx="8953200" cy="58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e-DE" sz="1800" b="1">
                <a:solidFill>
                  <a:srgbClr val="134F5C"/>
                </a:solidFill>
                <a:latin typeface="ABeeZee"/>
                <a:ea typeface="ABeeZee"/>
                <a:cs typeface="ABeeZee"/>
                <a:sym typeface="ABeeZee"/>
              </a:rPr>
              <a:t>ENGLISH   FRENCH    GERMAN   GREEK   HUNGARIAN    ITALIAN   LADIN    SPANISH </a:t>
            </a:r>
          </a:p>
        </p:txBody>
      </p:sp>
    </p:spTree>
    <p:extLst>
      <p:ext uri="{BB962C8B-B14F-4D97-AF65-F5344CB8AC3E}">
        <p14:creationId xmlns:p14="http://schemas.microsoft.com/office/powerpoint/2010/main" val="373764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>
                <a:hlinkClick r:id="rId2"/>
              </a:rPr>
              <a:t>maria@nile-elt.com</a:t>
            </a:r>
            <a:endParaRPr lang="en-US" sz="4400" dirty="0" smtClean="0"/>
          </a:p>
          <a:p>
            <a:r>
              <a:rPr lang="en-US" sz="4400" dirty="0" smtClean="0">
                <a:hlinkClick r:id="rId3"/>
              </a:rPr>
              <a:t>www.nile-elt.com</a:t>
            </a:r>
            <a:endParaRPr lang="en-US" sz="4400" dirty="0" smtClean="0"/>
          </a:p>
          <a:p>
            <a:r>
              <a:rPr lang="en-US" sz="4400" dirty="0" smtClean="0">
                <a:hlinkClick r:id="rId4"/>
              </a:rPr>
              <a:t>www.palm-edu.eu</a:t>
            </a:r>
            <a:endParaRPr lang="en-US" sz="4400" smtClean="0"/>
          </a:p>
          <a:p>
            <a:endParaRPr lang="en-US" sz="4400" dirty="0" smtClean="0"/>
          </a:p>
          <a:p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www.nile-elt.com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8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6912768" cy="762000"/>
          </a:xfrm>
        </p:spPr>
        <p:txBody>
          <a:bodyPr/>
          <a:lstStyle/>
          <a:p>
            <a:r>
              <a:rPr lang="en-GB" dirty="0" smtClean="0"/>
              <a:t>How can we make thinking visible?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www.nile-elt.com</a:t>
            </a:r>
            <a:endParaRPr lang="en-GB"/>
          </a:p>
        </p:txBody>
      </p:sp>
      <p:pic>
        <p:nvPicPr>
          <p:cNvPr id="5" name="Content Placeholder 4" descr="Image result for Rodin thinker with thought bubbles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4968552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990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971551" y="982133"/>
            <a:ext cx="7200897" cy="13038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440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Metaphors, analogies and thinking routines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971550" y="2348879"/>
            <a:ext cx="7200897" cy="38124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Models and Metaphors in Language Teaching Training (Tessa Woodward)</a:t>
            </a:r>
          </a:p>
          <a:p>
            <a:pPr marL="0" marR="0" lvl="0" indent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“A </a:t>
            </a:r>
            <a:r>
              <a:rPr lang="en-US" sz="1800" b="1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course metaphor </a:t>
            </a:r>
            <a:r>
              <a:rPr lang="en-US" sz="1800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is an image or word picture</a:t>
            </a:r>
          </a:p>
          <a:p>
            <a:pPr marL="0" marR="0" lvl="0" indent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that somehow captures the spirit of a course”</a:t>
            </a:r>
          </a:p>
          <a:p>
            <a:pPr marL="0" marR="0" lvl="0" indent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0" u="none" strike="noStrike" cap="none" dirty="0" smtClean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E.g.:  </a:t>
            </a:r>
            <a:r>
              <a:rPr lang="en-US" sz="1800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“A warm greenhouse for young plants”</a:t>
            </a:r>
          </a:p>
          <a:p>
            <a:pPr marL="0" marR="0" lvl="0" indent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en-US" sz="1800" b="1" i="0" u="none" strike="noStrike" cap="none" dirty="0" smtClean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en-US" sz="1800" b="1" dirty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GB" sz="2400" b="0" i="0" u="none" strike="noStrike" cap="none" dirty="0" smtClean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 metaphor for ELT</a:t>
            </a:r>
            <a:endParaRPr sz="2400" b="0" i="0" u="none" strike="noStrike" cap="none" dirty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6983" y="3038475"/>
            <a:ext cx="1448303" cy="1446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205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970359" y="1388534"/>
            <a:ext cx="2788841" cy="15364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262626"/>
              </a:buClr>
              <a:buSzPct val="25000"/>
              <a:buFont typeface="Garamond"/>
              <a:buNone/>
            </a:pPr>
            <a:r>
              <a:rPr lang="en-US" sz="2400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High-leverage thinking moves that serve understanding well</a:t>
            </a:r>
            <a:br>
              <a:rPr lang="en-US" sz="2400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lang="en-US" sz="2400" b="0" i="0" u="none" strike="noStrike" cap="none" dirty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4064001" y="982131"/>
            <a:ext cx="4102099" cy="57592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6045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1. Observing closely and describing</a:t>
            </a:r>
          </a:p>
          <a:p>
            <a:pPr marL="285750" marR="0" lvl="0" indent="-285750" algn="l" rtl="0">
              <a:spcBef>
                <a:spcPts val="1044"/>
              </a:spcBef>
              <a:spcAft>
                <a:spcPts val="0"/>
              </a:spcAft>
              <a:buClr>
                <a:schemeClr val="accent1"/>
              </a:buClr>
              <a:buSzPct val="116045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2. Building explanations and interpretations</a:t>
            </a:r>
          </a:p>
          <a:p>
            <a:pPr marL="285750" marR="0" lvl="0" indent="-285750" algn="l" rtl="0">
              <a:spcBef>
                <a:spcPts val="1044"/>
              </a:spcBef>
              <a:spcAft>
                <a:spcPts val="0"/>
              </a:spcAft>
              <a:buClr>
                <a:schemeClr val="accent1"/>
              </a:buClr>
              <a:buSzPct val="116045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3. Reasoning with evidence </a:t>
            </a:r>
          </a:p>
          <a:p>
            <a:pPr marL="285750" marR="0" lvl="0" indent="-285750" algn="l" rtl="0">
              <a:spcBef>
                <a:spcPts val="1044"/>
              </a:spcBef>
              <a:spcAft>
                <a:spcPts val="0"/>
              </a:spcAft>
              <a:buClr>
                <a:schemeClr val="accent1"/>
              </a:buClr>
              <a:buSzPct val="116045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4. Making connections </a:t>
            </a:r>
          </a:p>
          <a:p>
            <a:pPr marL="285750" marR="0" lvl="0" indent="-285750" algn="l" rtl="0">
              <a:spcBef>
                <a:spcPts val="1044"/>
              </a:spcBef>
              <a:spcAft>
                <a:spcPts val="0"/>
              </a:spcAft>
              <a:buClr>
                <a:schemeClr val="accent1"/>
              </a:buClr>
              <a:buSzPct val="116045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5. Considering different viewpoints and perspectives  </a:t>
            </a:r>
          </a:p>
          <a:p>
            <a:pPr marL="285750" marR="0" lvl="0" indent="-285750" algn="l" rtl="0">
              <a:spcBef>
                <a:spcPts val="1044"/>
              </a:spcBef>
              <a:spcAft>
                <a:spcPts val="0"/>
              </a:spcAft>
              <a:buClr>
                <a:schemeClr val="accent1"/>
              </a:buClr>
              <a:buSzPct val="116045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6.Capturing the heart and forming conclusions </a:t>
            </a:r>
          </a:p>
          <a:p>
            <a:pPr marL="285750" marR="0" lvl="0" indent="-285750" algn="l" rtl="0">
              <a:spcBef>
                <a:spcPts val="1044"/>
              </a:spcBef>
              <a:spcAft>
                <a:spcPts val="0"/>
              </a:spcAft>
              <a:buClr>
                <a:schemeClr val="accent1"/>
              </a:buClr>
              <a:buSzPct val="116045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7. Wondering and asking questions</a:t>
            </a:r>
          </a:p>
          <a:p>
            <a:pPr marL="285750" marR="0" lvl="0" indent="-285750" algn="l" rtl="0">
              <a:spcBef>
                <a:spcPts val="1044"/>
              </a:spcBef>
              <a:spcAft>
                <a:spcPts val="0"/>
              </a:spcAft>
              <a:buClr>
                <a:schemeClr val="accent1"/>
              </a:buClr>
              <a:buSzPct val="116045"/>
              <a:buFont typeface="Arial"/>
              <a:buChar char="•"/>
            </a:pPr>
            <a:r>
              <a:rPr lang="en-US" sz="2220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8. Uncovering complexity-going below the surface 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2"/>
          </p:nvPr>
        </p:nvSpPr>
        <p:spPr>
          <a:xfrm>
            <a:off x="970359" y="3031065"/>
            <a:ext cx="2788841" cy="24384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360" b="0" i="0" u="none" strike="noStrike" cap="none" dirty="0" err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Ritchard</a:t>
            </a:r>
            <a:r>
              <a:rPr lang="en-US" sz="1360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, Perkins, </a:t>
            </a:r>
            <a:r>
              <a:rPr lang="en-US" sz="1360" b="0" i="0" u="none" strike="noStrike" cap="none" dirty="0" err="1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Tishman</a:t>
            </a:r>
            <a:r>
              <a:rPr lang="en-US" sz="1360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, Palmer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872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360" b="0" i="0" u="none" strike="noStrike" cap="none" dirty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872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360" b="0" i="0" u="none" strike="noStrike" cap="none" dirty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872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360" b="0" i="0" u="none" strike="noStrike" cap="none" dirty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872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360" b="0" i="0" u="none" strike="noStrike" cap="none" dirty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1212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060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How can we make thinking visible</a:t>
            </a:r>
            <a:r>
              <a:rPr lang="en-US" sz="1360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?</a:t>
            </a:r>
          </a:p>
        </p:txBody>
      </p:sp>
      <p:cxnSp>
        <p:nvCxnSpPr>
          <p:cNvPr id="188" name="Shape 188"/>
          <p:cNvCxnSpPr/>
          <p:nvPr/>
        </p:nvCxnSpPr>
        <p:spPr>
          <a:xfrm>
            <a:off x="2364779" y="3523786"/>
            <a:ext cx="0" cy="94566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89" name="Shape 189"/>
          <p:cNvCxnSpPr/>
          <p:nvPr/>
        </p:nvCxnSpPr>
        <p:spPr>
          <a:xfrm>
            <a:off x="1387928" y="2405742"/>
            <a:ext cx="2371275" cy="239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</p:spPr>
      </p:cxn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3139" y="876905"/>
            <a:ext cx="782962" cy="51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8361" y="1998324"/>
            <a:ext cx="705875" cy="1054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63101" y="3217098"/>
            <a:ext cx="840368" cy="1120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76619" y="4191842"/>
            <a:ext cx="674125" cy="89883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/>
          <p:nvPr/>
        </p:nvSpPr>
        <p:spPr>
          <a:xfrm>
            <a:off x="116682" y="-144463"/>
            <a:ext cx="2285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80171" y="3127530"/>
            <a:ext cx="798233" cy="1064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8014179" y="5115875"/>
            <a:ext cx="648914" cy="865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939490" y="1398370"/>
            <a:ext cx="644746" cy="85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584236" y="2347417"/>
            <a:ext cx="470792" cy="630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824719" y="21748"/>
            <a:ext cx="1080120" cy="8551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263100" y="0"/>
            <a:ext cx="45505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262626"/>
              </a:buClr>
              <a:buSzPct val="25000"/>
            </a:pPr>
            <a:r>
              <a:rPr lang="en-US" sz="2800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Thinking routines</a:t>
            </a:r>
          </a:p>
          <a:p>
            <a:pPr lvl="0" algn="ctr">
              <a:buClr>
                <a:srgbClr val="262626"/>
              </a:buClr>
              <a:buSzPct val="25000"/>
            </a:pPr>
            <a:r>
              <a:rPr lang="en-US" sz="2800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Harvard Project Zero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703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See, think, wonder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5260" indent="0">
              <a:buNone/>
            </a:pPr>
            <a:endParaRPr lang="en-US" dirty="0" smtClean="0"/>
          </a:p>
          <a:p>
            <a:pPr marL="175260" indent="0">
              <a:buNone/>
            </a:pPr>
            <a:endParaRPr lang="en-US" dirty="0"/>
          </a:p>
          <a:p>
            <a:pPr marL="175260" indent="0">
              <a:buNone/>
            </a:pPr>
            <a:endParaRPr lang="en-US" dirty="0" smtClean="0"/>
          </a:p>
          <a:p>
            <a:pPr marL="175260" indent="0">
              <a:buNone/>
            </a:pPr>
            <a:endParaRPr lang="en-US" dirty="0"/>
          </a:p>
          <a:p>
            <a:pPr marL="175260" indent="0">
              <a:buNone/>
            </a:pPr>
            <a:endParaRPr lang="en-US" dirty="0" smtClean="0"/>
          </a:p>
          <a:p>
            <a:pPr marL="175260" indent="0">
              <a:buNone/>
            </a:pPr>
            <a:endParaRPr lang="en-US" dirty="0"/>
          </a:p>
          <a:p>
            <a:pPr marL="175260" indent="0">
              <a:buNone/>
            </a:pPr>
            <a:r>
              <a:rPr lang="en-US" dirty="0" smtClean="0"/>
              <a:t>Double </a:t>
            </a:r>
            <a:r>
              <a:rPr lang="en-US" dirty="0"/>
              <a:t>T-chart</a:t>
            </a:r>
          </a:p>
          <a:p>
            <a:r>
              <a:rPr lang="en-US" dirty="0"/>
              <a:t>1.What do you see? </a:t>
            </a:r>
          </a:p>
          <a:p>
            <a:pPr marL="175260" indent="0">
              <a:buNone/>
            </a:pPr>
            <a:r>
              <a:rPr lang="en-US" dirty="0"/>
              <a:t>Only what you observe. </a:t>
            </a:r>
          </a:p>
          <a:p>
            <a:pPr marL="175260" indent="0">
              <a:buNone/>
            </a:pPr>
            <a:r>
              <a:rPr lang="en-US" dirty="0"/>
              <a:t>No interpretations</a:t>
            </a:r>
            <a:r>
              <a:rPr lang="en-US" dirty="0" smtClean="0"/>
              <a:t>.</a:t>
            </a:r>
          </a:p>
          <a:p>
            <a:r>
              <a:rPr lang="en-US" dirty="0"/>
              <a:t>2. What do you think is going on</a:t>
            </a:r>
            <a:r>
              <a:rPr lang="en-US" dirty="0" smtClean="0"/>
              <a:t>?</a:t>
            </a:r>
          </a:p>
          <a:p>
            <a:r>
              <a:rPr lang="en-US" dirty="0"/>
              <a:t>3. What does it make you wonder?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838200"/>
            <a:ext cx="28479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98550"/>
            <a:ext cx="3352800" cy="2330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405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See, think, wonder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Sharing options</a:t>
            </a:r>
          </a:p>
          <a:p>
            <a:pPr marL="175260" indent="0">
              <a:buNone/>
            </a:pPr>
            <a:r>
              <a:rPr lang="en-US" dirty="0" smtClean="0"/>
              <a:t>Each column individually</a:t>
            </a:r>
          </a:p>
          <a:p>
            <a:pPr marL="175260" indent="0">
              <a:buNone/>
            </a:pPr>
            <a:r>
              <a:rPr lang="en-US" dirty="0" smtClean="0"/>
              <a:t>Each column in small teams</a:t>
            </a:r>
          </a:p>
          <a:p>
            <a:pPr marL="175260" indent="0">
              <a:buNone/>
            </a:pPr>
            <a:r>
              <a:rPr lang="en-US" dirty="0" smtClean="0"/>
              <a:t>All columns in turns in a whole</a:t>
            </a:r>
          </a:p>
          <a:p>
            <a:pPr marL="175260" indent="0">
              <a:buNone/>
            </a:pPr>
            <a:r>
              <a:rPr lang="en-US" dirty="0" smtClean="0"/>
              <a:t>class setting</a:t>
            </a:r>
          </a:p>
          <a:p>
            <a:pPr marL="175260" indent="0">
              <a:buNone/>
            </a:pPr>
            <a:r>
              <a:rPr lang="en-US" dirty="0" smtClean="0"/>
              <a:t>Other options?</a:t>
            </a:r>
          </a:p>
          <a:p>
            <a:pPr marL="175260" indent="0">
              <a:buNone/>
            </a:pPr>
            <a:r>
              <a:rPr lang="en-US" dirty="0" smtClean="0"/>
              <a:t>What is the title of this painting?</a:t>
            </a:r>
            <a:endParaRPr lang="en-US" dirty="0"/>
          </a:p>
        </p:txBody>
      </p:sp>
      <p:pic>
        <p:nvPicPr>
          <p:cNvPr id="1026" name="Picture 2" descr="C:\Users\claudia.rey\Desktop\ST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36712"/>
            <a:ext cx="3806180" cy="609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74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laudia.rey\Downloads\Title padlet 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65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4176464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92679"/>
            <a:ext cx="3744416" cy="4047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959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er observation presentation on NILE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Peer observation presentation on NILE template</Template>
  <TotalTime>802</TotalTime>
  <Words>682</Words>
  <Application>Microsoft Office PowerPoint</Application>
  <PresentationFormat>On-screen Show (4:3)</PresentationFormat>
  <Paragraphs>137</Paragraphs>
  <Slides>27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Peer observation presentation on NILE template</vt:lpstr>
      <vt:lpstr>Making thinking visible - the magic of thinking routines </vt:lpstr>
      <vt:lpstr>the C Group </vt:lpstr>
      <vt:lpstr>How can we make thinking visible?</vt:lpstr>
      <vt:lpstr>Metaphors, analogies and thinking routines</vt:lpstr>
      <vt:lpstr>High-leverage thinking moves that serve understanding well </vt:lpstr>
      <vt:lpstr>See, think, wonder</vt:lpstr>
      <vt:lpstr>See, think, wonder</vt:lpstr>
      <vt:lpstr>PowerPoint Presentation</vt:lpstr>
      <vt:lpstr>PowerPoint Presentation</vt:lpstr>
      <vt:lpstr>PowerPoint Presentation</vt:lpstr>
      <vt:lpstr>Zoom in Look closely at a small bit of image that is revealed</vt:lpstr>
      <vt:lpstr>PowerPoint Presentation</vt:lpstr>
      <vt:lpstr>PowerPoint Presentation</vt:lpstr>
      <vt:lpstr>PowerPoint Presentation</vt:lpstr>
      <vt:lpstr>PowerPoint Presentation</vt:lpstr>
      <vt:lpstr>CSI …or CIS?</vt:lpstr>
      <vt:lpstr>A couple of weeks later, as an introduction to the Hero theme, we discussed the idea of a hero</vt:lpstr>
      <vt:lpstr>PowerPoint Presentation</vt:lpstr>
      <vt:lpstr>PowerPoint Presentation</vt:lpstr>
      <vt:lpstr>Compass points: consider an idea from different angles</vt:lpstr>
      <vt:lpstr>Compass Points</vt:lpstr>
      <vt:lpstr>Sentence-phrase-word</vt:lpstr>
      <vt:lpstr>Headlines from “Making Thinking Visible” Ritchart, Church &amp; Morison</vt:lpstr>
      <vt:lpstr>PowerPoint Presentation</vt:lpstr>
      <vt:lpstr>PowerPoint Presentation</vt:lpstr>
      <vt:lpstr>PowerPoint Presentation</vt:lpstr>
      <vt:lpstr>PowerPoint Presentation</vt:lpstr>
    </vt:vector>
  </TitlesOfParts>
  <Company>NILE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 observation at NILE</dc:title>
  <dc:creator>Student</dc:creator>
  <cp:lastModifiedBy>Maria Heron</cp:lastModifiedBy>
  <cp:revision>69</cp:revision>
  <cp:lastPrinted>2016-01-15T12:07:49Z</cp:lastPrinted>
  <dcterms:created xsi:type="dcterms:W3CDTF">2015-04-07T10:26:32Z</dcterms:created>
  <dcterms:modified xsi:type="dcterms:W3CDTF">2018-06-05T13:54:48Z</dcterms:modified>
</cp:coreProperties>
</file>