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7" r:id="rId4"/>
    <p:sldId id="277" r:id="rId5"/>
    <p:sldId id="260" r:id="rId6"/>
    <p:sldId id="261" r:id="rId7"/>
    <p:sldId id="276" r:id="rId8"/>
    <p:sldId id="262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8" r:id="rId17"/>
    <p:sldId id="271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57"/>
    <a:srgbClr val="006B3F"/>
    <a:srgbClr val="004BE2"/>
    <a:srgbClr val="00A462"/>
    <a:srgbClr val="21578A"/>
    <a:srgbClr val="0060A2"/>
    <a:srgbClr val="003F6B"/>
    <a:srgbClr val="003399"/>
    <a:srgbClr val="339933"/>
    <a:srgbClr val="00B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520" autoAdjust="0"/>
  </p:normalViewPr>
  <p:slideViewPr>
    <p:cSldViewPr>
      <p:cViewPr varScale="1">
        <p:scale>
          <a:sx n="79" d="100"/>
          <a:sy n="79" d="100"/>
        </p:scale>
        <p:origin x="-15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3A94-624D-4D38-9657-24803D6EBA58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1849-F93E-4CB4-AB8C-7FC2CE67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6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min – who we are and what NILE is. Can also mention</a:t>
            </a:r>
            <a:r>
              <a:rPr lang="en-GB" baseline="0" dirty="0" smtClean="0"/>
              <a:t> creativity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1849-F93E-4CB4-AB8C-7FC2CE673B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6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London – 160 </a:t>
            </a:r>
            <a:r>
              <a:rPr lang="en-GB" dirty="0" err="1" smtClean="0"/>
              <a:t>kms</a:t>
            </a:r>
            <a:r>
              <a:rPr lang="en-GB" dirty="0" smtClean="0"/>
              <a:t>  - 2 hours</a:t>
            </a:r>
          </a:p>
          <a:p>
            <a:r>
              <a:rPr lang="en-GB" dirty="0" smtClean="0"/>
              <a:t>Cambridge - 100 </a:t>
            </a:r>
            <a:r>
              <a:rPr lang="en-GB" dirty="0" err="1" smtClean="0"/>
              <a:t>kms</a:t>
            </a:r>
            <a:r>
              <a:rPr lang="en-GB" dirty="0" smtClean="0"/>
              <a:t> 1 hour</a:t>
            </a:r>
          </a:p>
          <a:p>
            <a:r>
              <a:rPr lang="en-GB" dirty="0" smtClean="0"/>
              <a:t>Coast 30 </a:t>
            </a:r>
            <a:r>
              <a:rPr lang="en-GB" dirty="0" err="1" smtClean="0"/>
              <a:t>kms</a:t>
            </a:r>
            <a:r>
              <a:rPr lang="en-GB" dirty="0" smtClean="0"/>
              <a:t> – 30 minutes</a:t>
            </a:r>
          </a:p>
          <a:p>
            <a:r>
              <a:rPr lang="en-GB" smtClean="0"/>
              <a:t>The region -</a:t>
            </a:r>
            <a:r>
              <a:rPr lang="en-GB" baseline="0" smtClean="0"/>
              <a:t> </a:t>
            </a:r>
            <a:r>
              <a:rPr lang="en-GB" baseline="0" dirty="0" smtClean="0"/>
              <a:t>more details??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981D-9106-47C6-8737-6C80770206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4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0"/>
            <a:ext cx="9180512" cy="6858000"/>
            <a:chOff x="0" y="0"/>
            <a:chExt cx="9180512" cy="68580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512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276873"/>
              <a:ext cx="4104456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6B3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27985" y="4267200"/>
            <a:ext cx="4030215" cy="1371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0" y="2347519"/>
            <a:ext cx="3886200" cy="1691081"/>
          </a:xfrm>
          <a:solidFill>
            <a:schemeClr val="bg1"/>
          </a:solidFill>
        </p:spPr>
        <p:txBody>
          <a:bodyPr/>
          <a:lstStyle>
            <a:lvl1pPr>
              <a:defRPr sz="2400" baseline="0">
                <a:solidFill>
                  <a:srgbClr val="2157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27" name="Picture 3" descr="W:\Images\Images collated\NileChineeseStudents_18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165233" cy="21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256584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>
                <a:solidFill>
                  <a:srgbClr val="006B3F"/>
                </a:solidFill>
              </a:defRPr>
            </a:lvl1pPr>
            <a:lvl2pPr>
              <a:defRPr>
                <a:solidFill>
                  <a:srgbClr val="006B3F"/>
                </a:solidFill>
              </a:defRPr>
            </a:lvl2pPr>
            <a:lvl3pPr>
              <a:defRPr>
                <a:solidFill>
                  <a:srgbClr val="006B3F"/>
                </a:solidFill>
              </a:defRPr>
            </a:lvl3pPr>
            <a:lvl4pPr>
              <a:defRPr>
                <a:solidFill>
                  <a:srgbClr val="006B3F"/>
                </a:solidFill>
              </a:defRPr>
            </a:lvl4pPr>
            <a:lvl5pPr>
              <a:defRPr>
                <a:solidFill>
                  <a:srgbClr val="006B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74712"/>
            <a:ext cx="5688632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>
            <a:lvl1pPr>
              <a:defRPr sz="2800">
                <a:solidFill>
                  <a:srgbClr val="006B3F"/>
                </a:solidFill>
              </a:defRPr>
            </a:lvl1pPr>
            <a:lvl2pPr>
              <a:defRPr sz="2400">
                <a:solidFill>
                  <a:srgbClr val="006B3F"/>
                </a:solidFill>
              </a:defRPr>
            </a:lvl2pPr>
            <a:lvl3pPr>
              <a:defRPr sz="2000">
                <a:solidFill>
                  <a:srgbClr val="006B3F"/>
                </a:solidFill>
              </a:defRPr>
            </a:lvl3pPr>
            <a:lvl4pPr>
              <a:defRPr sz="1800">
                <a:solidFill>
                  <a:srgbClr val="006B3F"/>
                </a:solidFill>
              </a:defRPr>
            </a:lvl4pPr>
            <a:lvl5pPr>
              <a:defRPr sz="1800">
                <a:solidFill>
                  <a:srgbClr val="006B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3810000" cy="4827240"/>
          </a:xfrm>
        </p:spPr>
        <p:txBody>
          <a:bodyPr/>
          <a:lstStyle>
            <a:lvl1pPr>
              <a:defRPr sz="2800">
                <a:solidFill>
                  <a:srgbClr val="006B3F"/>
                </a:solidFill>
              </a:defRPr>
            </a:lvl1pPr>
            <a:lvl2pPr>
              <a:defRPr sz="2400">
                <a:solidFill>
                  <a:srgbClr val="006B3F"/>
                </a:solidFill>
              </a:defRPr>
            </a:lvl2pPr>
            <a:lvl3pPr>
              <a:defRPr sz="2000">
                <a:solidFill>
                  <a:srgbClr val="006B3F"/>
                </a:solidFill>
              </a:defRPr>
            </a:lvl3pPr>
            <a:lvl4pPr>
              <a:defRPr sz="1800">
                <a:solidFill>
                  <a:srgbClr val="006B3F"/>
                </a:solidFill>
              </a:defRPr>
            </a:lvl4pPr>
            <a:lvl5pPr>
              <a:defRPr sz="1800">
                <a:solidFill>
                  <a:srgbClr val="006B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120680" cy="5760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rgbClr val="215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6B3F"/>
                </a:solidFill>
              </a:defRPr>
            </a:lvl1pPr>
            <a:lvl2pPr>
              <a:defRPr sz="2000">
                <a:solidFill>
                  <a:srgbClr val="006B3F"/>
                </a:solidFill>
              </a:defRPr>
            </a:lvl2pPr>
            <a:lvl3pPr>
              <a:defRPr sz="1800">
                <a:solidFill>
                  <a:srgbClr val="006B3F"/>
                </a:solidFill>
              </a:defRPr>
            </a:lvl3pPr>
            <a:lvl4pPr>
              <a:defRPr sz="1600">
                <a:solidFill>
                  <a:srgbClr val="006B3F"/>
                </a:solidFill>
              </a:defRPr>
            </a:lvl4pPr>
            <a:lvl5pPr>
              <a:defRPr sz="1600">
                <a:solidFill>
                  <a:srgbClr val="006B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5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6B3F"/>
                </a:solidFill>
              </a:defRPr>
            </a:lvl1pPr>
            <a:lvl2pPr>
              <a:defRPr sz="2000">
                <a:solidFill>
                  <a:srgbClr val="006B3F"/>
                </a:solidFill>
              </a:defRPr>
            </a:lvl2pPr>
            <a:lvl3pPr>
              <a:defRPr sz="1800">
                <a:solidFill>
                  <a:srgbClr val="006B3F"/>
                </a:solidFill>
              </a:defRPr>
            </a:lvl3pPr>
            <a:lvl4pPr>
              <a:defRPr sz="1600">
                <a:solidFill>
                  <a:srgbClr val="006B3F"/>
                </a:solidFill>
              </a:defRPr>
            </a:lvl4pPr>
            <a:lvl5pPr>
              <a:defRPr sz="1600">
                <a:solidFill>
                  <a:srgbClr val="006B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328592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www.nile-elt.com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3567" y="1052513"/>
            <a:ext cx="4968553" cy="5040312"/>
          </a:xfrm>
        </p:spPr>
        <p:txBody>
          <a:bodyPr/>
          <a:lstStyle>
            <a:lvl1pPr>
              <a:defRPr>
                <a:solidFill>
                  <a:srgbClr val="006B3F"/>
                </a:solidFill>
              </a:defRPr>
            </a:lvl1pPr>
            <a:lvl2pPr>
              <a:defRPr>
                <a:solidFill>
                  <a:srgbClr val="006B3F"/>
                </a:solidFill>
              </a:defRPr>
            </a:lvl2pPr>
            <a:lvl3pPr>
              <a:defRPr>
                <a:solidFill>
                  <a:srgbClr val="006B3F"/>
                </a:solidFill>
              </a:defRPr>
            </a:lvl3pPr>
            <a:lvl4pPr>
              <a:defRPr>
                <a:solidFill>
                  <a:srgbClr val="006B3F"/>
                </a:solidFill>
              </a:defRPr>
            </a:lvl4pPr>
            <a:lvl5pPr>
              <a:defRPr>
                <a:solidFill>
                  <a:srgbClr val="006B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67400" y="1052513"/>
            <a:ext cx="288131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4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44616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www.nile-elt.com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7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" y="6470703"/>
            <a:ext cx="9133576" cy="38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144000" cy="3737981"/>
          </a:xfrm>
          <a:prstGeom prst="rect">
            <a:avLst/>
          </a:prstGeom>
          <a:solidFill>
            <a:srgbClr val="E3F3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11560" y="4073612"/>
            <a:ext cx="8051148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16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3576" y="5717937"/>
            <a:ext cx="724719" cy="483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0" y="3514802"/>
            <a:ext cx="9144000" cy="100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240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265176" marR="0" lvl="1" indent="-365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448056" marR="0" lvl="2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594360" marR="0" lvl="3" indent="-609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777240" marR="0" lvl="4" indent="-660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914400" marR="0" lvl="5" indent="-63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701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731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5433" y="14289"/>
            <a:ext cx="7074924" cy="353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19" y="620687"/>
            <a:ext cx="910422" cy="5153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07504" y="6470705"/>
            <a:ext cx="345498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632200" y="6470705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128000" y="6470705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‹#›</a:t>
            </a:fld>
            <a:endParaRPr lang="de-DE" sz="1100" b="0" i="0" u="none" strike="noStrike" cap="non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8051747" y="5699932"/>
            <a:ext cx="10818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Erasmus+ Programme</a:t>
            </a: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European Union 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08" y="5699930"/>
            <a:ext cx="7331502" cy="50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24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806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B3F"/>
                </a:solidFill>
              </a:defRPr>
            </a:lvl1pPr>
          </a:lstStyle>
          <a:p>
            <a:r>
              <a:rPr lang="en-GB" dirty="0" smtClean="0"/>
              <a:t>www.nile-elt.com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" y="0"/>
            <a:ext cx="9144000" cy="5330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4qq744LTZAhXRKVAKHT5vC40QjRwIBw&amp;url=https://whatsapp-web.en.softonic.com/web-apps&amp;psig=AOvVaw2PWzXdm3tl93qSnaul67fp&amp;ust=1519225171435529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ved=0ahUKEwjf3taN4LTZAhUBEVAKHfloCJwQjRwIBw&amp;url=http://www.rsc.org/learn-chemistry/resource/res00001755/modelling-alloys-with-plasticine?cmpid%3DCMP00005265&amp;psig=AOvVaw3jLghfHs5LDZGFKw9LmZYR&amp;ust=15192249446780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su4Lj4LTZAhXCmLQKHcxmBoUQjRwIBw&amp;url=http://www.backgroundsy.com/templates/yellow-post-it-note&amp;psig=AOvVaw3DD3lZls_jCd-oOaGOmT73&amp;ust=1519225082979263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jx-NKw4LTZAhVDLFAKHQMJBbAQjRwIBw&amp;url=http://clipart-library.com/treasure-hunt-cliparts.html&amp;psig=AOvVaw2h-UDBU5rWqJWscMGiHhUI&amp;ust=1519224997733148" TargetMode="Externa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i_161a97f8119d120b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0ahUKEwjppobk3LTZAhWEZVAKHW-wBV4QjRwIBw&amp;url=https://www.youtube.com/watch?v%3DcwWOHhtDHDc&amp;psig=AOvVaw0xGAUtDTUBZS7ZCMMtJVOQ&amp;ust=15192240120967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4qq744LTZAhXRKVAKHT5vC40QjRwIBw&amp;url=https://whatsapp-web.en.softonic.com/web-apps&amp;psig=AOvVaw2PWzXdm3tl93qSnaul67fp&amp;ust=151922517143552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rct=j&amp;q=&amp;esrc=s&amp;source=images&amp;cd=&amp;cad=rja&amp;uact=8&amp;ved=0ahUKEwiTn-uj4bTZAhXSKFAKHcqLCKEQjRwIBw&amp;url=https://www.co-sparkcoaching.com/single-post/2016/04/05/5-Powerful-Tools-For-B2B-Sales-Managment&amp;psig=AOvVaw2tPLrOKmFY5WKeGSuJcxIR&amp;ust=151922525938492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@nile-el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ved=0ahUKEwid3uTn3bTZAhWQb1AKHQweA40QjRwIBw&amp;url=https://blogs.uww.edu/alexandrakarmis/&amp;psig=AOvVaw0PSHM4CMPqu_1jmyIIuz_r&amp;ust=151922428438155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0ahUKEwiIsIux3LTZAhVMPFAKHVmWDpoQjRwIBw&amp;url=https://www.slideshare.net/Jyothi19587/motivation-ppt-9434441&amp;psig=AOvVaw0d1B03YtOt3S3av4-EJzi1&amp;ust=151922387547056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0ahUKEwi9jKqt37TZAhUSLFAKHVT2D5kQjRwIBw&amp;url=https://thinkersbox.com/cultivating-a-motivated-learner/&amp;psig=AOvVaw3WewLYvfUKKOzmg3YwjhIT&amp;ust=15192247222136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cad=rja&amp;uact=8&amp;ved=0ahUKEwj-v9rD37TZAhVBIlAKHXMaA2YQjRwIBw&amp;url=https://ber.org/seminars/CourseInfo.cfm?seid%3DLUM7W1-CHH&amp;psig=AOvVaw1h-mUFQ0P502wshrglPOGU&amp;ust=151922477647778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ahUKEwiSpfHs4bTZAhXRhrQKHeZ2CVQQjRwIBw&amp;url=http://www.davidapaflo.com/2016/02/why-cards-episode-2.html&amp;psig=AOvVaw2JQuZsew3wYH9ZSXsIqhOW&amp;ust=15192254052475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lmlibrary.org/how-do-i/item-purchase-suggestion-for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franchiseindia.com/restaurant/Specialty-food-ingredients-to-reach-USD-91-2-Billion-by-2020.66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/url?sa=i&amp;rct=j&amp;q=&amp;esrc=s&amp;source=images&amp;cd=&amp;cad=rja&amp;uact=8&amp;ved=0ahUKEwjWwJre3bTZAhXCKlAKHSaqAooQjRwIBw&amp;url=https://www.facultyfocus.com/articles/blended-flipped-learning/five-ways-to-motivate-unprepared-students-in-the-flipped-classroom/&amp;psig=AOvVaw0PSHM4CMPqu_1jmyIIuz_r&amp;ust=15192242843815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2204864"/>
            <a:ext cx="4176464" cy="1944215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00A462"/>
                </a:solidFill>
              </a:rPr>
              <a:t>Spice it up! Six yummy ingredients to motivate learners</a:t>
            </a:r>
            <a:endParaRPr lang="en-GB" sz="3600" dirty="0">
              <a:solidFill>
                <a:srgbClr val="00A46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Maria Heron</a:t>
            </a:r>
          </a:p>
          <a:p>
            <a:r>
              <a:rPr lang="en-GB" dirty="0" smtClean="0"/>
              <a:t>CELTA Centre Manager &amp; Senior Trainer at NILE</a:t>
            </a:r>
          </a:p>
        </p:txBody>
      </p:sp>
    </p:spTree>
    <p:extLst>
      <p:ext uri="{BB962C8B-B14F-4D97-AF65-F5344CB8AC3E}">
        <p14:creationId xmlns:p14="http://schemas.microsoft.com/office/powerpoint/2010/main" val="1240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motivating tasks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1125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Finding out about each other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Leisure time activity using </a:t>
            </a:r>
            <a:r>
              <a:rPr lang="en-GB" sz="2800" dirty="0" err="1" smtClean="0"/>
              <a:t>plasticine</a:t>
            </a: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Treasure </a:t>
            </a:r>
            <a:r>
              <a:rPr lang="en-GB" sz="2800" dirty="0"/>
              <a:t>hunt with </a:t>
            </a:r>
            <a:r>
              <a:rPr lang="en-GB" sz="2800" dirty="0" smtClean="0"/>
              <a:t>collocations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Digital task using photos on mobiles: ‘Got it!’ (‘</a:t>
            </a:r>
            <a:r>
              <a:rPr lang="en-GB" sz="2800" dirty="0"/>
              <a:t>G</a:t>
            </a:r>
            <a:r>
              <a:rPr lang="en-GB" sz="2800" dirty="0" smtClean="0"/>
              <a:t>oing Mobile’ by G. </a:t>
            </a:r>
            <a:r>
              <a:rPr lang="en-GB" sz="2800" dirty="0" err="1" smtClean="0"/>
              <a:t>Dudeney</a:t>
            </a:r>
            <a:r>
              <a:rPr lang="en-GB" sz="2800" dirty="0" smtClean="0"/>
              <a:t> &amp; N. </a:t>
            </a:r>
            <a:r>
              <a:rPr lang="en-GB" sz="2800" dirty="0" err="1" smtClean="0"/>
              <a:t>Hockly</a:t>
            </a:r>
            <a:r>
              <a:rPr lang="en-GB" sz="2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/>
              <a:t>A </a:t>
            </a:r>
            <a:r>
              <a:rPr lang="en-GB" sz="2800" dirty="0" smtClean="0"/>
              <a:t>hobby </a:t>
            </a:r>
            <a:r>
              <a:rPr lang="en-GB" sz="2800" dirty="0"/>
              <a:t>on my back </a:t>
            </a:r>
            <a:r>
              <a:rPr lang="en-GB" sz="2800" dirty="0" smtClean="0"/>
              <a:t>(adapted from 'Creating </a:t>
            </a:r>
            <a:r>
              <a:rPr lang="en-GB" sz="2800" dirty="0"/>
              <a:t>Motivation’ by C. Pugliese</a:t>
            </a:r>
            <a:r>
              <a:rPr lang="en-GB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Digital task using WhatsApp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98715" y="6454175"/>
            <a:ext cx="5121050" cy="166053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7544" y="6503086"/>
            <a:ext cx="326507" cy="166053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rc_mi" descr="Image result for plasticin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582296" cy="102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Image result for treasure hunt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92" y="2658522"/>
            <a:ext cx="1152128" cy="9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Image result for post-it note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42" y="5085184"/>
            <a:ext cx="1391796" cy="91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Image result for whats app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43783"/>
            <a:ext cx="1944216" cy="1125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9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to know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When </a:t>
            </a:r>
            <a:r>
              <a:rPr lang="en-US" sz="3200" b="1" dirty="0"/>
              <a:t>I was a child I lived in New York and had a strong American accent.</a:t>
            </a:r>
          </a:p>
          <a:p>
            <a:r>
              <a:rPr lang="en-US" sz="3200" b="1" dirty="0"/>
              <a:t>I </a:t>
            </a:r>
            <a:r>
              <a:rPr lang="en-US" sz="3200" b="1" dirty="0" smtClean="0"/>
              <a:t>climb once a week but I have a phobia of heights.</a:t>
            </a:r>
            <a:endParaRPr lang="en-US" sz="3200" b="1" dirty="0"/>
          </a:p>
          <a:p>
            <a:r>
              <a:rPr lang="en-US" sz="3200" b="1" dirty="0"/>
              <a:t>I </a:t>
            </a:r>
            <a:r>
              <a:rPr lang="en-US" sz="3200" b="1" dirty="0" smtClean="0"/>
              <a:t>cook most evenings and enjoy trying out new recipes.</a:t>
            </a:r>
          </a:p>
          <a:p>
            <a:r>
              <a:rPr lang="en-US" sz="3200" b="1" dirty="0" smtClean="0"/>
              <a:t>I have a grandson who lives in Lisbon.</a:t>
            </a:r>
          </a:p>
          <a:p>
            <a:r>
              <a:rPr lang="en-US" sz="3200" b="1" dirty="0" smtClean="0"/>
              <a:t>I experienced earthquakes in Mexico, Kazakhstan, Chile and even in Norwich.</a:t>
            </a:r>
            <a:endParaRPr lang="en-US" sz="3200" b="1" dirty="0"/>
          </a:p>
          <a:p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Imágenes integradas 2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273630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2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Develops the imagination &amp; improves learners’ ability to joke, </a:t>
            </a:r>
            <a:r>
              <a:rPr lang="en-US" sz="3200" dirty="0" err="1" smtClean="0"/>
              <a:t>hypothesise</a:t>
            </a:r>
            <a:r>
              <a:rPr lang="en-US" sz="3200" dirty="0" smtClean="0"/>
              <a:t> &amp; to create fiction.</a:t>
            </a:r>
          </a:p>
          <a:p>
            <a:r>
              <a:rPr lang="en-US" sz="3200" dirty="0" smtClean="0"/>
              <a:t>‘It might be that … the first function of language is the creation of imaginative worlds: whether lies, games, fictions or fantasies.’ (Cook, G, 2000. ‘Language Play, Language Learning’ Oxford; OUP)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irc_mi" descr="Image result for why lie?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8751"/>
            <a:ext cx="5256584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9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-381000"/>
            <a:ext cx="5256584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5" b="17555"/>
          <a:stretch>
            <a:fillRect/>
          </a:stretch>
        </p:blipFill>
        <p:spPr bwMode="auto">
          <a:xfrm>
            <a:off x="685800" y="1052515"/>
            <a:ext cx="7772400" cy="504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WhatsApp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Each learner chooses a song that is memorable for them and says </a:t>
            </a:r>
            <a:r>
              <a:rPr lang="en-GB" dirty="0" smtClean="0"/>
              <a:t>why</a:t>
            </a:r>
          </a:p>
          <a:p>
            <a:r>
              <a:rPr lang="en-GB" dirty="0"/>
              <a:t>They post the link to the song (e.g. YouTube or lyrics) and write why it’s memorable (they get a few days to do this as homework)</a:t>
            </a:r>
          </a:p>
          <a:p>
            <a:r>
              <a:rPr lang="en-GB" sz="2000" dirty="0" smtClean="0"/>
              <a:t>I listened to it walking through the West Highland Way from Glasgow to Fort Willia</a:t>
            </a:r>
            <a:r>
              <a:rPr lang="en-GB" dirty="0" smtClean="0"/>
              <a:t>m </a:t>
            </a:r>
            <a:r>
              <a:rPr lang="en-GB" sz="2000" dirty="0" smtClean="0"/>
              <a:t>through beautiful scenery</a:t>
            </a:r>
            <a:endParaRPr lang="en-GB" dirty="0"/>
          </a:p>
          <a:p>
            <a:endParaRPr lang="en-GB" dirty="0" smtClean="0"/>
          </a:p>
          <a:p>
            <a:pPr marL="3657600" lvl="8" indent="0">
              <a:buNone/>
            </a:pPr>
            <a:r>
              <a:rPr lang="en-GB" dirty="0" smtClean="0">
                <a:solidFill>
                  <a:srgbClr val="006B3F"/>
                </a:solidFill>
              </a:rPr>
              <a:t>	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4005064"/>
            <a:ext cx="3773714" cy="1952625"/>
          </a:xfrm>
          <a:prstGeom prst="rect">
            <a:avLst/>
          </a:prstGeom>
        </p:spPr>
      </p:pic>
      <p:pic>
        <p:nvPicPr>
          <p:cNvPr id="7" name="irc_mi" descr="Image result for whats app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1798320" cy="114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6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4762042"/>
          </a:xfrm>
        </p:spPr>
        <p:txBody>
          <a:bodyPr/>
          <a:lstStyle/>
          <a:p>
            <a:endParaRPr lang="en-GB" dirty="0" smtClean="0"/>
          </a:p>
          <a:p>
            <a:r>
              <a:rPr lang="en-GB" sz="2800" dirty="0"/>
              <a:t>Each learner must watch/listen to at least 2 songs (also for homework) and write questions to ask to those learners in the next </a:t>
            </a:r>
            <a:r>
              <a:rPr lang="en-GB" sz="2800" dirty="0" smtClean="0"/>
              <a:t>class </a:t>
            </a:r>
            <a:r>
              <a:rPr lang="en-GB" sz="2800" dirty="0" smtClean="0">
                <a:sym typeface="Wingdings"/>
              </a:rPr>
              <a:t> speaking activity</a:t>
            </a:r>
            <a:endParaRPr lang="en-GB" sz="2800" dirty="0" smtClean="0"/>
          </a:p>
          <a:p>
            <a:r>
              <a:rPr lang="en-GB" sz="2800" dirty="0"/>
              <a:t>A few days later learners get into groups of 3, choose a song and play at being teacher by designing their own activities round a song they liked </a:t>
            </a:r>
          </a:p>
          <a:p>
            <a:r>
              <a:rPr lang="en-GB" sz="2800" dirty="0" smtClean="0"/>
              <a:t>Groups </a:t>
            </a:r>
            <a:r>
              <a:rPr lang="en-GB" sz="2800" dirty="0"/>
              <a:t>exchange activities </a:t>
            </a:r>
          </a:p>
          <a:p>
            <a:endParaRPr lang="en-GB" dirty="0"/>
          </a:p>
        </p:txBody>
      </p:sp>
      <p:pic>
        <p:nvPicPr>
          <p:cNvPr id="4" name="irc_mi" descr="Image result for listening to a so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24" y="116632"/>
            <a:ext cx="280831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2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68102" y="6470700"/>
            <a:ext cx="3176100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©Mewald/W</a:t>
            </a:r>
            <a:r>
              <a:rPr lang="de-DE"/>
              <a:t>a</a:t>
            </a: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llner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632201" y="6470703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e-DE" sz="1100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WWW.PALM-EDU.EU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0" y="3514801"/>
            <a:ext cx="9144000" cy="10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lang="de-DE"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Promoting authentic language acquisition in multilingual contexts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933475" y="1411550"/>
            <a:ext cx="2436900" cy="1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79900" y="545975"/>
            <a:ext cx="2676600" cy="1531500"/>
          </a:xfrm>
          <a:prstGeom prst="wedgeEllipseCallout">
            <a:avLst>
              <a:gd name="adj1" fmla="val 63022"/>
              <a:gd name="adj2" fmla="val 42168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We produce 1500 texts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our first languages and </a:t>
            </a:r>
          </a:p>
        </p:txBody>
      </p:sp>
      <p:sp>
        <p:nvSpPr>
          <p:cNvPr id="131" name="Shape 131"/>
          <p:cNvSpPr/>
          <p:nvPr/>
        </p:nvSpPr>
        <p:spPr>
          <a:xfrm>
            <a:off x="6783426" y="213075"/>
            <a:ext cx="2302800" cy="2290500"/>
          </a:xfrm>
          <a:prstGeom prst="wedgeEllipseCallout">
            <a:avLst>
              <a:gd name="adj1" fmla="val -87715"/>
              <a:gd name="adj2" fmla="val 35064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... use 750 </a:t>
            </a:r>
            <a:b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</a:b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tasks and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300 activities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acquiring additional languages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33176" y="4887925"/>
            <a:ext cx="89532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 b="1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ENGLISH   FRENCH    GERMAN   GREEK   HUNGARIAN    ITALIAN   LADIN    SPANISH </a:t>
            </a:r>
          </a:p>
        </p:txBody>
      </p:sp>
    </p:spTree>
    <p:extLst>
      <p:ext uri="{BB962C8B-B14F-4D97-AF65-F5344CB8AC3E}">
        <p14:creationId xmlns:p14="http://schemas.microsoft.com/office/powerpoint/2010/main" val="3737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Thank </a:t>
            </a:r>
            <a:r>
              <a:rPr lang="en-GB" sz="4400" dirty="0"/>
              <a:t>you!</a:t>
            </a:r>
          </a:p>
          <a:p>
            <a:pPr marL="0" indent="0">
              <a:buNone/>
            </a:pPr>
            <a:endParaRPr lang="en-US" sz="4400" dirty="0">
              <a:hlinkClick r:id="rId2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9257"/>
                </a:solidFill>
                <a:hlinkClick r:id="rId2"/>
              </a:rPr>
              <a:t>maria@nile-elt.com</a:t>
            </a:r>
            <a:endParaRPr lang="en-US" sz="4400" dirty="0" smtClean="0">
              <a:solidFill>
                <a:srgbClr val="009257"/>
              </a:solidFill>
            </a:endParaRPr>
          </a:p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Norwich – where is it?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7" y="1524000"/>
            <a:ext cx="4781004" cy="4454352"/>
          </a:xfrm>
          <a:prstGeom prst="rect">
            <a:avLst/>
          </a:pr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</p:pic>
      <p:cxnSp>
        <p:nvCxnSpPr>
          <p:cNvPr id="7" name="Straight Arrow Connector 6"/>
          <p:cNvCxnSpPr/>
          <p:nvPr/>
        </p:nvCxnSpPr>
        <p:spPr>
          <a:xfrm flipH="1">
            <a:off x="6228184" y="4462425"/>
            <a:ext cx="845753" cy="482937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912456" y="5345596"/>
            <a:ext cx="963800" cy="99628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48164" y="4303655"/>
            <a:ext cx="360040" cy="800472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66025" y="423518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Norwich</a:t>
            </a:r>
            <a:endParaRPr lang="en-GB" dirty="0">
              <a:solidFill>
                <a:srgbClr val="00693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52605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London</a:t>
            </a:r>
            <a:endParaRPr lang="en-GB" dirty="0">
              <a:solidFill>
                <a:srgbClr val="00693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8165" y="3851756"/>
            <a:ext cx="152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Cambridge</a:t>
            </a:r>
            <a:endParaRPr lang="en-GB" dirty="0">
              <a:solidFill>
                <a:srgbClr val="006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71600" y="1197090"/>
            <a:ext cx="7560840" cy="4795686"/>
            <a:chOff x="-15588" y="217489"/>
            <a:chExt cx="9714006" cy="65117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" b="80217"/>
            <a:stretch/>
          </p:blipFill>
          <p:spPr bwMode="auto">
            <a:xfrm>
              <a:off x="-7938" y="217489"/>
              <a:ext cx="9667302" cy="1330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588" y="265786"/>
              <a:ext cx="9714006" cy="6463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48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What is motivation?</a:t>
            </a:r>
          </a:p>
          <a:p>
            <a:r>
              <a:rPr lang="en-GB" sz="2800" dirty="0" smtClean="0"/>
              <a:t>Can all learners be motivated?</a:t>
            </a:r>
          </a:p>
          <a:p>
            <a:r>
              <a:rPr lang="en-GB" sz="2800" dirty="0" smtClean="0"/>
              <a:t>Ingredients of a motivating lesson</a:t>
            </a:r>
          </a:p>
          <a:p>
            <a:r>
              <a:rPr lang="en-GB" sz="2800" dirty="0" smtClean="0"/>
              <a:t>How to make students’ lessons more fun and involving?</a:t>
            </a:r>
          </a:p>
          <a:p>
            <a:r>
              <a:rPr lang="en-GB" sz="2800" dirty="0" smtClean="0"/>
              <a:t>Six motivating activities</a:t>
            </a:r>
          </a:p>
          <a:p>
            <a:r>
              <a:rPr lang="en-GB" sz="2800" dirty="0" smtClean="0"/>
              <a:t>Q and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762000"/>
          </a:xfrm>
        </p:spPr>
        <p:txBody>
          <a:bodyPr/>
          <a:lstStyle/>
          <a:p>
            <a:pPr algn="ctr"/>
            <a:r>
              <a:rPr lang="en-GB" dirty="0"/>
              <a:t>How do you define motivation?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7010"/>
            <a:ext cx="7772400" cy="4708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 smtClean="0"/>
              <a:t>Dörnyei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dirty="0" err="1"/>
              <a:t>Ushioda</a:t>
            </a:r>
            <a:r>
              <a:rPr lang="en-GB" sz="2800" dirty="0"/>
              <a:t> (2011 p.3) define motivation as deriving ‘from the Latin verb ‘</a:t>
            </a:r>
            <a:r>
              <a:rPr lang="en-GB" sz="2800" dirty="0" err="1"/>
              <a:t>movere</a:t>
            </a:r>
            <a:r>
              <a:rPr lang="en-GB" sz="2800" dirty="0"/>
              <a:t>’ meaning to ‘move’.  What moves a person to make certain choices, to engage in action, to expend effort and persist in action’. 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 smtClean="0"/>
              <a:t>Dӧrnyei</a:t>
            </a:r>
            <a:r>
              <a:rPr lang="en-GB" sz="2800" dirty="0" smtClean="0"/>
              <a:t> </a:t>
            </a:r>
            <a:r>
              <a:rPr lang="en-GB" sz="2800" dirty="0"/>
              <a:t>(2014, p.519) also states that motivation ‘constantly interacts with cognitive and emotional issues</a:t>
            </a:r>
            <a:r>
              <a:rPr lang="en-GB" sz="2800" dirty="0" smtClean="0"/>
              <a:t>’.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300" b="1" dirty="0" err="1" smtClean="0"/>
              <a:t>Dörnyei</a:t>
            </a:r>
            <a:r>
              <a:rPr lang="en-GB" sz="1300" b="1" dirty="0"/>
              <a:t>, Z. and </a:t>
            </a:r>
            <a:r>
              <a:rPr lang="en-GB" sz="1300" b="1" dirty="0" err="1"/>
              <a:t>Ushioda</a:t>
            </a:r>
            <a:r>
              <a:rPr lang="en-GB" sz="1300" b="1" dirty="0"/>
              <a:t>, E.</a:t>
            </a:r>
            <a:r>
              <a:rPr lang="en-GB" sz="1300" dirty="0"/>
              <a:t> (2011). </a:t>
            </a:r>
            <a:r>
              <a:rPr lang="en-GB" sz="1300" i="1" dirty="0"/>
              <a:t>Teaching and Researching Motivation. </a:t>
            </a:r>
            <a:r>
              <a:rPr lang="en-GB" sz="1300" dirty="0"/>
              <a:t>(2</a:t>
            </a:r>
            <a:r>
              <a:rPr lang="en-GB" sz="1300" baseline="30000" dirty="0"/>
              <a:t>nd</a:t>
            </a:r>
            <a:r>
              <a:rPr lang="en-GB" sz="1300" dirty="0"/>
              <a:t> edition).  Harlow: Pearson Education Limited.</a:t>
            </a:r>
          </a:p>
          <a:p>
            <a:pPr marL="0" indent="0">
              <a:buNone/>
            </a:pPr>
            <a:r>
              <a:rPr lang="en-GB" sz="1300" b="1" dirty="0" err="1"/>
              <a:t>Dörnyei</a:t>
            </a:r>
            <a:r>
              <a:rPr lang="en-GB" sz="1300" b="1" dirty="0"/>
              <a:t>, Z.</a:t>
            </a:r>
            <a:r>
              <a:rPr lang="en-GB" sz="1300" dirty="0"/>
              <a:t> (2014). ‘Motivation in second language learning’.  In M. </a:t>
            </a:r>
            <a:r>
              <a:rPr lang="en-GB" sz="1300" dirty="0" err="1"/>
              <a:t>Celce</a:t>
            </a:r>
            <a:r>
              <a:rPr lang="en-GB" sz="1300" dirty="0"/>
              <a:t>-Murcia, D.M. Brinton and M.S. Snow (eds.). </a:t>
            </a:r>
            <a:r>
              <a:rPr lang="en-GB" sz="1300" i="1" dirty="0"/>
              <a:t>Teaching English as a </a:t>
            </a:r>
            <a:r>
              <a:rPr lang="en-GB" sz="1300" i="1" dirty="0" err="1" smtClean="0"/>
              <a:t>SecondForeign</a:t>
            </a:r>
            <a:r>
              <a:rPr lang="en-GB" sz="1300" i="1" dirty="0" smtClean="0"/>
              <a:t> </a:t>
            </a:r>
            <a:r>
              <a:rPr lang="en-GB" sz="1300" i="1" dirty="0"/>
              <a:t>Language </a:t>
            </a:r>
            <a:r>
              <a:rPr lang="en-GB" sz="1300" dirty="0"/>
              <a:t>(4</a:t>
            </a:r>
            <a:r>
              <a:rPr lang="en-GB" sz="1300" baseline="30000" dirty="0"/>
              <a:t>th</a:t>
            </a:r>
            <a:r>
              <a:rPr lang="en-GB" sz="1300" dirty="0"/>
              <a:t> edition). Boston, MA: National Geographic Learning/Cengage Learning, 518-531</a:t>
            </a:r>
            <a:r>
              <a:rPr lang="en-GB" sz="1300" dirty="0" smtClean="0"/>
              <a:t>.</a:t>
            </a:r>
            <a:endParaRPr lang="en-GB" sz="1300" dirty="0"/>
          </a:p>
        </p:txBody>
      </p:sp>
      <p:pic>
        <p:nvPicPr>
          <p:cNvPr id="4" name="irc_mi" descr="Image result for motivated learners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12" y="620688"/>
            <a:ext cx="1889760" cy="1416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0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My own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Motivation </a:t>
            </a:r>
            <a:r>
              <a:rPr lang="en-GB" sz="3600" dirty="0"/>
              <a:t>is the drive and passion that moves you to make the effort to do something, to try and do it well and to stick with it.</a:t>
            </a:r>
          </a:p>
          <a:p>
            <a:endParaRPr lang="en-GB" sz="4400" dirty="0"/>
          </a:p>
        </p:txBody>
      </p:sp>
      <p:pic>
        <p:nvPicPr>
          <p:cNvPr id="4" name="irc_mi" descr="Image result for motivatio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374441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7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Think </a:t>
            </a:r>
            <a:r>
              <a:rPr lang="en-GB" sz="2400" dirty="0"/>
              <a:t>about the students you teach.  Try to recall one who appears to be highly motivated and another who is not very motivated.</a:t>
            </a:r>
          </a:p>
          <a:p>
            <a:pPr lvl="0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5" name="irc_mi" descr="Image result for motivated learn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24036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unmotivated learner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880320" cy="2397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120680" cy="762000"/>
          </a:xfrm>
        </p:spPr>
        <p:txBody>
          <a:bodyPr/>
          <a:lstStyle/>
          <a:p>
            <a:pPr algn="ctr"/>
            <a:r>
              <a:rPr lang="en-GB" dirty="0" smtClean="0"/>
              <a:t>Can all learners be motivated?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Give </a:t>
            </a:r>
            <a:r>
              <a:rPr lang="en-GB" sz="2400" dirty="0"/>
              <a:t>two examples of how these two students behave differently during lessons. Be specific- don’t simply say that one is more attentive than the other.</a:t>
            </a:r>
          </a:p>
          <a:p>
            <a:pPr marL="0" indent="0">
              <a:buNone/>
            </a:pPr>
            <a:r>
              <a:rPr lang="en-GB" sz="2400" dirty="0" smtClean="0"/>
              <a:t>	a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 smtClean="0"/>
              <a:t>	b</a:t>
            </a:r>
            <a:r>
              <a:rPr lang="en-GB" sz="2400" dirty="0"/>
              <a:t>)</a:t>
            </a:r>
          </a:p>
          <a:p>
            <a:pPr lvl="0"/>
            <a:r>
              <a:rPr lang="en-GB" sz="2400" dirty="0"/>
              <a:t>Can you explain </a:t>
            </a:r>
            <a:r>
              <a:rPr lang="en-GB" sz="2400" i="1" dirty="0"/>
              <a:t>why </a:t>
            </a:r>
            <a:r>
              <a:rPr lang="en-GB" sz="2400" dirty="0"/>
              <a:t>these two students are so different</a:t>
            </a:r>
            <a:r>
              <a:rPr lang="en-GB" sz="2400" dirty="0" smtClean="0"/>
              <a:t>?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Give </a:t>
            </a:r>
            <a:r>
              <a:rPr lang="en-GB" sz="2400" dirty="0"/>
              <a:t>one suggestion which you think helps to increase student motivation.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irc_mi" descr="Image result for why?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376264" cy="86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Image result for suggestion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1592580" cy="138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2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6840760" cy="878632"/>
          </a:xfrm>
        </p:spPr>
        <p:txBody>
          <a:bodyPr/>
          <a:lstStyle/>
          <a:p>
            <a:r>
              <a:rPr lang="en-GB" dirty="0" smtClean="0"/>
              <a:t>What’s a motivating lesson for you? What are the ingredients?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lear aims				</a:t>
            </a:r>
          </a:p>
          <a:p>
            <a:r>
              <a:rPr lang="en-GB" dirty="0" smtClean="0"/>
              <a:t>engagement (e.g. with the topic)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variety			</a:t>
            </a:r>
          </a:p>
          <a:p>
            <a:r>
              <a:rPr lang="en-GB" dirty="0" smtClean="0"/>
              <a:t>different ways of presenting  </a:t>
            </a:r>
          </a:p>
          <a:p>
            <a:r>
              <a:rPr lang="en-GB" dirty="0" smtClean="0"/>
              <a:t>different interaction patterns		</a:t>
            </a:r>
          </a:p>
          <a:p>
            <a:r>
              <a:rPr lang="en-GB" dirty="0"/>
              <a:t>p</a:t>
            </a:r>
            <a:r>
              <a:rPr lang="en-GB" dirty="0" smtClean="0"/>
              <a:t>ace, topic, different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good seating arrangements				</a:t>
            </a:r>
            <a:r>
              <a:rPr lang="en-GB" dirty="0" smtClean="0">
                <a:sym typeface="Wingdings"/>
              </a:rPr>
              <a:t>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relevance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teacher enthusiasm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ppropriate level of challenge			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ways of dealing with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learner autonomy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</a:t>
            </a:r>
            <a:r>
              <a:rPr lang="en-GB" sz="2200" dirty="0" smtClean="0"/>
              <a:t>earner involvement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98715" y="6454175"/>
            <a:ext cx="5121050" cy="166053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rc_mi" descr="Image result for ingredients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24036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Image result for motivated learner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8437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0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eer observation presentation on NILE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observation presentation on NILE template</Template>
  <TotalTime>763</TotalTime>
  <Words>711</Words>
  <Application>Microsoft Office PowerPoint</Application>
  <PresentationFormat>On-screen Show (4:3)</PresentationFormat>
  <Paragraphs>107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Peer observation presentation on NILE template</vt:lpstr>
      <vt:lpstr>Spice it up! Six yummy ingredients to motivate learners</vt:lpstr>
      <vt:lpstr>Norwich – where is it?</vt:lpstr>
      <vt:lpstr>PowerPoint Presentation</vt:lpstr>
      <vt:lpstr>Overview</vt:lpstr>
      <vt:lpstr>How do you define motivation?</vt:lpstr>
      <vt:lpstr>My own definition</vt:lpstr>
      <vt:lpstr>PowerPoint Presentation</vt:lpstr>
      <vt:lpstr>Can all learners be motivated?</vt:lpstr>
      <vt:lpstr>What’s a motivating lesson for you? What are the ingredients?</vt:lpstr>
      <vt:lpstr>Some motivating tasks </vt:lpstr>
      <vt:lpstr>Getting to know you</vt:lpstr>
      <vt:lpstr>PowerPoint Presentation</vt:lpstr>
      <vt:lpstr>PowerPoint Presentation</vt:lpstr>
      <vt:lpstr>WhatsApp</vt:lpstr>
      <vt:lpstr>PowerPoint Presentation</vt:lpstr>
      <vt:lpstr>PowerPoint Presentation</vt:lpstr>
      <vt:lpstr>PowerPoint Presentation</vt:lpstr>
    </vt:vector>
  </TitlesOfParts>
  <Company>NILE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observation at NILE</dc:title>
  <dc:creator>Student</dc:creator>
  <cp:lastModifiedBy>Maria Heron</cp:lastModifiedBy>
  <cp:revision>59</cp:revision>
  <cp:lastPrinted>2016-01-15T12:07:49Z</cp:lastPrinted>
  <dcterms:created xsi:type="dcterms:W3CDTF">2015-04-07T10:26:32Z</dcterms:created>
  <dcterms:modified xsi:type="dcterms:W3CDTF">2018-06-05T13:53:53Z</dcterms:modified>
</cp:coreProperties>
</file>