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0" r:id="rId23"/>
    <p:sldId id="281" r:id="rId24"/>
    <p:sldId id="282" r:id="rId25"/>
    <p:sldId id="284" r:id="rId26"/>
    <p:sldId id="283" r:id="rId27"/>
    <p:sldId id="285" r:id="rId28"/>
    <p:sldId id="286" r:id="rId29"/>
    <p:sldId id="278" r:id="rId3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6923"/>
    <a:srgbClr val="663300"/>
    <a:srgbClr val="FAC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p:scale>
          <a:sx n="84" d="100"/>
          <a:sy n="84" d="100"/>
        </p:scale>
        <p:origin x="-140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4" d="100"/>
          <a:sy n="74" d="100"/>
        </p:scale>
        <p:origin x="296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8EB7D-8190-4C1C-A402-5C2A105E4026}" type="datetimeFigureOut">
              <a:rPr lang="de-AT" smtClean="0"/>
              <a:t>21.05.2018</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26872-CE6C-4BFB-BB8C-54D3A2923686}" type="slidenum">
              <a:rPr lang="de-AT" smtClean="0"/>
              <a:t>‹#›</a:t>
            </a:fld>
            <a:endParaRPr lang="de-AT"/>
          </a:p>
        </p:txBody>
      </p:sp>
    </p:spTree>
    <p:extLst>
      <p:ext uri="{BB962C8B-B14F-4D97-AF65-F5344CB8AC3E}">
        <p14:creationId xmlns:p14="http://schemas.microsoft.com/office/powerpoint/2010/main" val="256993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0" name="Rechteck 19"/>
          <p:cNvSpPr/>
          <p:nvPr userDrawn="1"/>
        </p:nvSpPr>
        <p:spPr>
          <a:xfrm>
            <a:off x="-1" y="6470704"/>
            <a:ext cx="9133577" cy="38729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tangle 6"/>
          <p:cNvSpPr/>
          <p:nvPr/>
        </p:nvSpPr>
        <p:spPr>
          <a:xfrm>
            <a:off x="0" y="-1"/>
            <a:ext cx="9144000" cy="37379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611560" y="4073610"/>
            <a:ext cx="8051149" cy="1463040"/>
          </a:xfrm>
        </p:spPr>
        <p:txBody>
          <a:bodyPr lIns="91440" rIns="91440" anchor="ctr">
            <a:normAutofit/>
          </a:bodyPr>
          <a:lstStyle>
            <a:lvl1pPr marL="0" indent="0" algn="ctr">
              <a:lnSpc>
                <a:spcPct val="100000"/>
              </a:lnSpc>
              <a:spcBef>
                <a:spcPts val="0"/>
              </a:spcBef>
              <a:buNone/>
              <a:defRPr sz="1600">
                <a:solidFill>
                  <a:schemeClr val="accent2"/>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dirty="0" smtClean="0"/>
              <a:t>Formatvorlage des Untertitelmasters durch Klicken bearbeiten</a:t>
            </a:r>
            <a:endParaRPr lang="en-US" dirty="0"/>
          </a:p>
        </p:txBody>
      </p:sp>
      <p:sp>
        <p:nvSpPr>
          <p:cNvPr id="4" name="Date Placeholder 3"/>
          <p:cNvSpPr>
            <a:spLocks noGrp="1"/>
          </p:cNvSpPr>
          <p:nvPr>
            <p:ph type="dt" sz="half" idx="10"/>
          </p:nvPr>
        </p:nvSpPr>
        <p:spPr/>
        <p:txBody>
          <a:bodyPr/>
          <a:lstStyle>
            <a:lvl1pPr algn="l">
              <a:defRPr/>
            </a:lvl1pPr>
          </a:lstStyle>
          <a:p>
            <a:fld id="{E04E51D5-E617-46DD-8381-56951E3AB046}" type="datetime1">
              <a:rPr lang="de-AT" smtClean="0"/>
              <a:t>21.05.2018</a:t>
            </a:fld>
            <a:endParaRPr lang="de-AT"/>
          </a:p>
        </p:txBody>
      </p:sp>
      <p:sp>
        <p:nvSpPr>
          <p:cNvPr id="5" name="Footer Placeholder 4"/>
          <p:cNvSpPr>
            <a:spLocks noGrp="1"/>
          </p:cNvSpPr>
          <p:nvPr>
            <p:ph type="ftr" sz="quarter" idx="11"/>
          </p:nvPr>
        </p:nvSpPr>
        <p:spPr/>
        <p:txBody>
          <a:bodyPr/>
          <a:lstStyle/>
          <a:p>
            <a:r>
              <a:rPr lang="de-AT" dirty="0" smtClean="0"/>
              <a:t>www.palm-edu.eu</a:t>
            </a:r>
            <a:endParaRPr lang="de-AT" dirty="0"/>
          </a:p>
        </p:txBody>
      </p:sp>
      <p:sp>
        <p:nvSpPr>
          <p:cNvPr id="6" name="Slide Number Placeholder 5"/>
          <p:cNvSpPr>
            <a:spLocks noGrp="1"/>
          </p:cNvSpPr>
          <p:nvPr>
            <p:ph type="sldNum" sz="quarter" idx="12"/>
          </p:nvPr>
        </p:nvSpPr>
        <p:spPr/>
        <p:txBody>
          <a:bodyPr/>
          <a:lstStyle/>
          <a:p>
            <a:fld id="{18464647-087C-4896-8B42-4573CD4850D3}" type="slidenum">
              <a:rPr lang="de-AT" smtClean="0"/>
              <a:pPr/>
              <a:t>‹#›</a:t>
            </a:fld>
            <a:endParaRPr lang="de-AT"/>
          </a:p>
        </p:txBody>
      </p:sp>
      <p:pic>
        <p:nvPicPr>
          <p:cNvPr id="12" name="Grafik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4523"/>
            <a:ext cx="7331503" cy="509970"/>
          </a:xfrm>
          <a:prstGeom prst="rect">
            <a:avLst/>
          </a:prstGeom>
        </p:spPr>
      </p:pic>
      <p:pic>
        <p:nvPicPr>
          <p:cNvPr id="13" name="Grafi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7999" y="5731097"/>
            <a:ext cx="724719" cy="483146"/>
          </a:xfrm>
          <a:prstGeom prst="rect">
            <a:avLst/>
          </a:prstGeom>
        </p:spPr>
      </p:pic>
      <p:sp>
        <p:nvSpPr>
          <p:cNvPr id="18" name="Inhaltsplatzhalter 17"/>
          <p:cNvSpPr>
            <a:spLocks noGrp="1"/>
          </p:cNvSpPr>
          <p:nvPr>
            <p:ph sz="quarter" idx="14" hasCustomPrompt="1"/>
          </p:nvPr>
        </p:nvSpPr>
        <p:spPr>
          <a:xfrm>
            <a:off x="0" y="3514801"/>
            <a:ext cx="9144000" cy="1007796"/>
          </a:xfrm>
          <a:solidFill>
            <a:schemeClr val="accent2"/>
          </a:solidFill>
        </p:spPr>
        <p:txBody>
          <a:bodyPr anchor="ctr">
            <a:normAutofit/>
          </a:bodyPr>
          <a:lstStyle>
            <a:lvl1pPr marL="0" indent="0" algn="ctr">
              <a:spcBef>
                <a:spcPts val="2400"/>
              </a:spcBef>
              <a:buNone/>
              <a:defRPr sz="2700">
                <a:solidFill>
                  <a:schemeClr val="bg1"/>
                </a:solidFill>
              </a:defRPr>
            </a:lvl1pPr>
          </a:lstStyle>
          <a:p>
            <a:pPr lvl="0"/>
            <a:r>
              <a:rPr lang="en-US" dirty="0" smtClean="0"/>
              <a:t>Promoting authentic language acquisition in multilingual contexts</a:t>
            </a:r>
            <a:endParaRPr lang="de-AT" dirty="0"/>
          </a:p>
        </p:txBody>
      </p:sp>
      <p:pic>
        <p:nvPicPr>
          <p:cNvPr id="19" name="Grafik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15434" y="14290"/>
            <a:ext cx="7074924" cy="3537462"/>
          </a:xfrm>
          <a:prstGeom prst="rect">
            <a:avLst/>
          </a:prstGeom>
        </p:spPr>
      </p:pic>
      <p:pic>
        <p:nvPicPr>
          <p:cNvPr id="11" name="Grafik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52120" y="620688"/>
            <a:ext cx="910422" cy="515333"/>
          </a:xfrm>
          <a:prstGeom prst="rect">
            <a:avLst/>
          </a:prstGeom>
        </p:spPr>
      </p:pic>
    </p:spTree>
    <p:extLst>
      <p:ext uri="{BB962C8B-B14F-4D97-AF65-F5344CB8AC3E}">
        <p14:creationId xmlns:p14="http://schemas.microsoft.com/office/powerpoint/2010/main" val="688320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FAC0CAE8-D8B4-4C38-BDCB-8981F72C1D4E}" type="datetime1">
              <a:rPr lang="de-AT" smtClean="0"/>
              <a:t>21.05.2018</a:t>
            </a:fld>
            <a:endParaRPr lang="de-AT"/>
          </a:p>
        </p:txBody>
      </p:sp>
      <p:sp>
        <p:nvSpPr>
          <p:cNvPr id="5" name="Footer Placeholder 4"/>
          <p:cNvSpPr>
            <a:spLocks noGrp="1"/>
          </p:cNvSpPr>
          <p:nvPr>
            <p:ph type="ftr" sz="quarter" idx="11"/>
          </p:nvPr>
        </p:nvSpPr>
        <p:spPr/>
        <p:txBody>
          <a:bodyPr/>
          <a:lstStyle/>
          <a:p>
            <a:r>
              <a:rPr lang="de-AT" smtClean="0"/>
              <a:t>www.palm-edu.eu</a:t>
            </a:r>
            <a:endParaRPr lang="de-AT"/>
          </a:p>
        </p:txBody>
      </p:sp>
      <p:sp>
        <p:nvSpPr>
          <p:cNvPr id="6" name="Slide Number Placeholder 5"/>
          <p:cNvSpPr>
            <a:spLocks noGrp="1"/>
          </p:cNvSpPr>
          <p:nvPr>
            <p:ph type="sldNum" sz="quarter" idx="12"/>
          </p:nvPr>
        </p:nvSpPr>
        <p:spPr/>
        <p:txBody>
          <a:bodyPr/>
          <a:lstStyle/>
          <a:p>
            <a:fld id="{18464647-087C-4896-8B42-4573CD4850D3}" type="slidenum">
              <a:rPr lang="de-AT" smtClean="0"/>
              <a:pPr/>
              <a:t>‹#›</a:t>
            </a:fld>
            <a:endParaRPr lang="de-AT"/>
          </a:p>
        </p:txBody>
      </p:sp>
    </p:spTree>
    <p:extLst>
      <p:ext uri="{BB962C8B-B14F-4D97-AF65-F5344CB8AC3E}">
        <p14:creationId xmlns:p14="http://schemas.microsoft.com/office/powerpoint/2010/main" val="3598296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8" name="Rechteck 7"/>
          <p:cNvSpPr/>
          <p:nvPr userDrawn="1"/>
        </p:nvSpPr>
        <p:spPr>
          <a:xfrm>
            <a:off x="-1" y="6470704"/>
            <a:ext cx="9133577" cy="38729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AF706A6D-BD17-45E3-883C-84351BEC1BFF}" type="datetime1">
              <a:rPr lang="de-AT" smtClean="0"/>
              <a:t>21.05.2018</a:t>
            </a:fld>
            <a:endParaRPr lang="de-AT"/>
          </a:p>
        </p:txBody>
      </p:sp>
      <p:sp>
        <p:nvSpPr>
          <p:cNvPr id="5" name="Footer Placeholder 4"/>
          <p:cNvSpPr>
            <a:spLocks noGrp="1"/>
          </p:cNvSpPr>
          <p:nvPr>
            <p:ph type="ftr" sz="quarter" idx="11"/>
          </p:nvPr>
        </p:nvSpPr>
        <p:spPr/>
        <p:txBody>
          <a:bodyPr/>
          <a:lstStyle/>
          <a:p>
            <a:r>
              <a:rPr lang="de-AT" smtClean="0"/>
              <a:t>www.palm-edu.eu</a:t>
            </a:r>
            <a:endParaRPr lang="de-AT"/>
          </a:p>
        </p:txBody>
      </p:sp>
      <p:sp>
        <p:nvSpPr>
          <p:cNvPr id="6" name="Slide Number Placeholder 5"/>
          <p:cNvSpPr>
            <a:spLocks noGrp="1"/>
          </p:cNvSpPr>
          <p:nvPr>
            <p:ph type="sldNum" sz="quarter" idx="12"/>
          </p:nvPr>
        </p:nvSpPr>
        <p:spPr/>
        <p:txBody>
          <a:bodyPr/>
          <a:lstStyle/>
          <a:p>
            <a:fld id="{18464647-087C-4896-8B42-4573CD4850D3}" type="slidenum">
              <a:rPr lang="de-AT" smtClean="0"/>
              <a:pPr/>
              <a:t>‹#›</a:t>
            </a:fld>
            <a:endParaRPr lang="de-AT"/>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997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2"/>
            <a:ext cx="2133600" cy="365125"/>
          </a:xfrm>
          <a:prstGeom prst="rect">
            <a:avLst/>
          </a:prstGeom>
        </p:spPr>
        <p:txBody>
          <a:bodyPr/>
          <a:lstStyle/>
          <a:p>
            <a:fld id="{FC7045D6-597C-4CD9-8098-C3C48EAE2F4A}" type="datetimeFigureOut">
              <a:rPr lang="en-GB" smtClean="0"/>
              <a:t>21/05/2018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E9370B-A40F-4A86-AC87-CA20C12B13CD}" type="slidenum">
              <a:rPr lang="en-GB" smtClean="0"/>
              <a:t>‹#›</a:t>
            </a:fld>
            <a:endParaRPr lang="en-GB"/>
          </a:p>
        </p:txBody>
      </p:sp>
    </p:spTree>
    <p:extLst>
      <p:ext uri="{BB962C8B-B14F-4D97-AF65-F5344CB8AC3E}">
        <p14:creationId xmlns:p14="http://schemas.microsoft.com/office/powerpoint/2010/main" val="540431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e Placeholder 3"/>
          <p:cNvSpPr>
            <a:spLocks noGrp="1"/>
          </p:cNvSpPr>
          <p:nvPr>
            <p:ph type="dt" sz="half" idx="10"/>
          </p:nvPr>
        </p:nvSpPr>
        <p:spPr/>
        <p:txBody>
          <a:bodyPr/>
          <a:lstStyle/>
          <a:p>
            <a:fld id="{71C4DEEF-062D-4B29-851E-C31D1768762D}" type="datetime1">
              <a:rPr lang="de-AT" smtClean="0"/>
              <a:t>21.05.2018</a:t>
            </a:fld>
            <a:endParaRPr lang="de-AT" dirty="0"/>
          </a:p>
        </p:txBody>
      </p:sp>
      <p:sp>
        <p:nvSpPr>
          <p:cNvPr id="5" name="Footer Placeholder 4"/>
          <p:cNvSpPr>
            <a:spLocks noGrp="1"/>
          </p:cNvSpPr>
          <p:nvPr>
            <p:ph type="ftr" sz="quarter" idx="11"/>
          </p:nvPr>
        </p:nvSpPr>
        <p:spPr/>
        <p:txBody>
          <a:bodyPr/>
          <a:lstStyle/>
          <a:p>
            <a:r>
              <a:rPr lang="de-AT" smtClean="0"/>
              <a:t>www.palm-edu.eu</a:t>
            </a:r>
            <a:endParaRPr lang="de-AT" dirty="0"/>
          </a:p>
        </p:txBody>
      </p:sp>
      <p:sp>
        <p:nvSpPr>
          <p:cNvPr id="6" name="Slide Number Placeholder 5"/>
          <p:cNvSpPr>
            <a:spLocks noGrp="1"/>
          </p:cNvSpPr>
          <p:nvPr>
            <p:ph type="sldNum" sz="quarter" idx="12"/>
          </p:nvPr>
        </p:nvSpPr>
        <p:spPr/>
        <p:txBody>
          <a:bodyPr/>
          <a:lstStyle/>
          <a:p>
            <a:fld id="{18464647-087C-4896-8B42-4573CD4850D3}" type="slidenum">
              <a:rPr lang="de-AT" smtClean="0"/>
              <a:pPr/>
              <a:t>‹#›</a:t>
            </a:fld>
            <a:endParaRPr lang="de-AT"/>
          </a:p>
        </p:txBody>
      </p:sp>
    </p:spTree>
    <p:extLst>
      <p:ext uri="{BB962C8B-B14F-4D97-AF65-F5344CB8AC3E}">
        <p14:creationId xmlns:p14="http://schemas.microsoft.com/office/powerpoint/2010/main" val="35495305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9" name="Rechteck 8"/>
          <p:cNvSpPr/>
          <p:nvPr userDrawn="1"/>
        </p:nvSpPr>
        <p:spPr>
          <a:xfrm>
            <a:off x="-1" y="6470704"/>
            <a:ext cx="9133577" cy="38729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3200" b="0" spc="200" baseline="0"/>
            </a:lvl1pPr>
          </a:lstStyle>
          <a:p>
            <a:r>
              <a:rPr lang="de-DE" dirty="0" smtClean="0"/>
              <a:t>Titelmasterformat durch Klicken bearbeiten</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1C138C41-2350-4A48-8B69-8DF5EACC20D2}" type="datetime1">
              <a:rPr lang="de-AT" smtClean="0"/>
              <a:t>21.05.2018</a:t>
            </a:fld>
            <a:endParaRPr lang="de-AT"/>
          </a:p>
        </p:txBody>
      </p:sp>
      <p:sp>
        <p:nvSpPr>
          <p:cNvPr id="5" name="Footer Placeholder 4"/>
          <p:cNvSpPr>
            <a:spLocks noGrp="1"/>
          </p:cNvSpPr>
          <p:nvPr>
            <p:ph type="ftr" sz="quarter" idx="11"/>
          </p:nvPr>
        </p:nvSpPr>
        <p:spPr/>
        <p:txBody>
          <a:bodyPr/>
          <a:lstStyle/>
          <a:p>
            <a:r>
              <a:rPr lang="de-AT" smtClean="0"/>
              <a:t>www.palm-edu.eu</a:t>
            </a:r>
            <a:endParaRPr lang="de-AT"/>
          </a:p>
        </p:txBody>
      </p:sp>
      <p:sp>
        <p:nvSpPr>
          <p:cNvPr id="6" name="Slide Number Placeholder 5"/>
          <p:cNvSpPr>
            <a:spLocks noGrp="1"/>
          </p:cNvSpPr>
          <p:nvPr>
            <p:ph type="sldNum" sz="quarter" idx="12"/>
          </p:nvPr>
        </p:nvSpPr>
        <p:spPr/>
        <p:txBody>
          <a:bodyPr/>
          <a:lstStyle/>
          <a:p>
            <a:fld id="{18464647-087C-4896-8B42-4573CD4850D3}" type="slidenum">
              <a:rPr lang="de-AT" smtClean="0"/>
              <a:pPr/>
              <a:t>‹#›</a:t>
            </a:fld>
            <a:endParaRPr lang="de-AT"/>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28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e-DE" dirty="0" smtClean="0"/>
              <a:t>Titelmasterformat durch Klicken bearbeiten</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A3FA47DF-F2A2-4A33-9E35-31F183155F9A}" type="datetime1">
              <a:rPr lang="de-AT" smtClean="0"/>
              <a:t>21.05.2018</a:t>
            </a:fld>
            <a:endParaRPr lang="de-AT"/>
          </a:p>
        </p:txBody>
      </p:sp>
      <p:sp>
        <p:nvSpPr>
          <p:cNvPr id="6" name="Footer Placeholder 5"/>
          <p:cNvSpPr>
            <a:spLocks noGrp="1"/>
          </p:cNvSpPr>
          <p:nvPr>
            <p:ph type="ftr" sz="quarter" idx="11"/>
          </p:nvPr>
        </p:nvSpPr>
        <p:spPr/>
        <p:txBody>
          <a:bodyPr/>
          <a:lstStyle/>
          <a:p>
            <a:r>
              <a:rPr lang="de-AT" smtClean="0"/>
              <a:t>www.palm-edu.eu</a:t>
            </a:r>
            <a:endParaRPr lang="de-AT"/>
          </a:p>
        </p:txBody>
      </p:sp>
      <p:sp>
        <p:nvSpPr>
          <p:cNvPr id="7" name="Slide Number Placeholder 6"/>
          <p:cNvSpPr>
            <a:spLocks noGrp="1"/>
          </p:cNvSpPr>
          <p:nvPr>
            <p:ph type="sldNum" sz="quarter" idx="12"/>
          </p:nvPr>
        </p:nvSpPr>
        <p:spPr/>
        <p:txBody>
          <a:bodyPr/>
          <a:lstStyle/>
          <a:p>
            <a:fld id="{18464647-087C-4896-8B42-4573CD4850D3}" type="slidenum">
              <a:rPr lang="de-AT" smtClean="0"/>
              <a:pPr/>
              <a:t>‹#›</a:t>
            </a:fld>
            <a:endParaRPr lang="de-AT"/>
          </a:p>
        </p:txBody>
      </p:sp>
    </p:spTree>
    <p:extLst>
      <p:ext uri="{BB962C8B-B14F-4D97-AF65-F5344CB8AC3E}">
        <p14:creationId xmlns:p14="http://schemas.microsoft.com/office/powerpoint/2010/main" val="27013787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768096" y="2967788"/>
            <a:ext cx="3566160" cy="334157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de-DE" smtClean="0"/>
              <a:t>Textmasterformat bearbeiten</a:t>
            </a:r>
          </a:p>
        </p:txBody>
      </p:sp>
      <p:sp>
        <p:nvSpPr>
          <p:cNvPr id="6" name="Content Placeholder 5"/>
          <p:cNvSpPr>
            <a:spLocks noGrp="1"/>
          </p:cNvSpPr>
          <p:nvPr>
            <p:ph sz="quarter" idx="4"/>
          </p:nvPr>
        </p:nvSpPr>
        <p:spPr>
          <a:xfrm>
            <a:off x="4491990" y="2967788"/>
            <a:ext cx="3566160" cy="334157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0F023FDF-1B6C-467B-9698-9BBA8E5E9E01}" type="datetime1">
              <a:rPr lang="de-AT" smtClean="0"/>
              <a:t>21.05.2018</a:t>
            </a:fld>
            <a:endParaRPr lang="de-AT"/>
          </a:p>
        </p:txBody>
      </p:sp>
      <p:sp>
        <p:nvSpPr>
          <p:cNvPr id="8" name="Footer Placeholder 7"/>
          <p:cNvSpPr>
            <a:spLocks noGrp="1"/>
          </p:cNvSpPr>
          <p:nvPr>
            <p:ph type="ftr" sz="quarter" idx="11"/>
          </p:nvPr>
        </p:nvSpPr>
        <p:spPr/>
        <p:txBody>
          <a:bodyPr/>
          <a:lstStyle/>
          <a:p>
            <a:r>
              <a:rPr lang="de-AT" smtClean="0"/>
              <a:t>www.palm-edu.eu</a:t>
            </a:r>
            <a:endParaRPr lang="de-AT"/>
          </a:p>
        </p:txBody>
      </p:sp>
      <p:sp>
        <p:nvSpPr>
          <p:cNvPr id="9" name="Slide Number Placeholder 8"/>
          <p:cNvSpPr>
            <a:spLocks noGrp="1"/>
          </p:cNvSpPr>
          <p:nvPr>
            <p:ph type="sldNum" sz="quarter" idx="12"/>
          </p:nvPr>
        </p:nvSpPr>
        <p:spPr/>
        <p:txBody>
          <a:bodyPr/>
          <a:lstStyle/>
          <a:p>
            <a:fld id="{18464647-087C-4896-8B42-4573CD4850D3}" type="slidenum">
              <a:rPr lang="de-AT" smtClean="0"/>
              <a:pPr/>
              <a:t>‹#›</a:t>
            </a:fld>
            <a:endParaRPr lang="de-AT"/>
          </a:p>
        </p:txBody>
      </p:sp>
    </p:spTree>
    <p:extLst>
      <p:ext uri="{BB962C8B-B14F-4D97-AF65-F5344CB8AC3E}">
        <p14:creationId xmlns:p14="http://schemas.microsoft.com/office/powerpoint/2010/main" val="12159760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64BC2768-D1EC-412D-AC12-DA9049958230}" type="datetime1">
              <a:rPr lang="de-AT" smtClean="0"/>
              <a:t>21.05.2018</a:t>
            </a:fld>
            <a:endParaRPr lang="de-AT"/>
          </a:p>
        </p:txBody>
      </p:sp>
      <p:sp>
        <p:nvSpPr>
          <p:cNvPr id="4" name="Footer Placeholder 3"/>
          <p:cNvSpPr>
            <a:spLocks noGrp="1"/>
          </p:cNvSpPr>
          <p:nvPr>
            <p:ph type="ftr" sz="quarter" idx="11"/>
          </p:nvPr>
        </p:nvSpPr>
        <p:spPr/>
        <p:txBody>
          <a:bodyPr/>
          <a:lstStyle/>
          <a:p>
            <a:r>
              <a:rPr lang="de-AT" smtClean="0"/>
              <a:t>www.palm-edu.eu</a:t>
            </a:r>
            <a:endParaRPr lang="de-AT"/>
          </a:p>
        </p:txBody>
      </p:sp>
      <p:sp>
        <p:nvSpPr>
          <p:cNvPr id="5" name="Slide Number Placeholder 4"/>
          <p:cNvSpPr>
            <a:spLocks noGrp="1"/>
          </p:cNvSpPr>
          <p:nvPr>
            <p:ph type="sldNum" sz="quarter" idx="12"/>
          </p:nvPr>
        </p:nvSpPr>
        <p:spPr/>
        <p:txBody>
          <a:bodyPr/>
          <a:lstStyle/>
          <a:p>
            <a:fld id="{18464647-087C-4896-8B42-4573CD4850D3}" type="slidenum">
              <a:rPr lang="de-AT" smtClean="0"/>
              <a:pPr/>
              <a:t>‹#›</a:t>
            </a:fld>
            <a:endParaRPr lang="de-AT"/>
          </a:p>
        </p:txBody>
      </p:sp>
    </p:spTree>
    <p:extLst>
      <p:ext uri="{BB962C8B-B14F-4D97-AF65-F5344CB8AC3E}">
        <p14:creationId xmlns:p14="http://schemas.microsoft.com/office/powerpoint/2010/main" val="10793973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hteck 4"/>
          <p:cNvSpPr/>
          <p:nvPr userDrawn="1"/>
        </p:nvSpPr>
        <p:spPr>
          <a:xfrm>
            <a:off x="-1" y="6470704"/>
            <a:ext cx="9133577" cy="38729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Date Placeholder 1"/>
          <p:cNvSpPr>
            <a:spLocks noGrp="1"/>
          </p:cNvSpPr>
          <p:nvPr>
            <p:ph type="dt" sz="half" idx="10"/>
          </p:nvPr>
        </p:nvSpPr>
        <p:spPr/>
        <p:txBody>
          <a:bodyPr/>
          <a:lstStyle/>
          <a:p>
            <a:fld id="{F75F3249-A278-41B1-9C8E-1A9C87E21250}" type="datetime1">
              <a:rPr lang="de-AT" smtClean="0"/>
              <a:t>21.05.2018</a:t>
            </a:fld>
            <a:endParaRPr lang="de-AT"/>
          </a:p>
        </p:txBody>
      </p:sp>
      <p:sp>
        <p:nvSpPr>
          <p:cNvPr id="3" name="Footer Placeholder 2"/>
          <p:cNvSpPr>
            <a:spLocks noGrp="1"/>
          </p:cNvSpPr>
          <p:nvPr>
            <p:ph type="ftr" sz="quarter" idx="11"/>
          </p:nvPr>
        </p:nvSpPr>
        <p:spPr/>
        <p:txBody>
          <a:bodyPr/>
          <a:lstStyle/>
          <a:p>
            <a:r>
              <a:rPr lang="de-AT" smtClean="0"/>
              <a:t>www.palm-edu.eu</a:t>
            </a:r>
            <a:endParaRPr lang="de-AT"/>
          </a:p>
        </p:txBody>
      </p:sp>
      <p:sp>
        <p:nvSpPr>
          <p:cNvPr id="4" name="Slide Number Placeholder 3"/>
          <p:cNvSpPr>
            <a:spLocks noGrp="1"/>
          </p:cNvSpPr>
          <p:nvPr>
            <p:ph type="sldNum" sz="quarter" idx="12"/>
          </p:nvPr>
        </p:nvSpPr>
        <p:spPr/>
        <p:txBody>
          <a:bodyPr/>
          <a:lstStyle/>
          <a:p>
            <a:fld id="{18464647-087C-4896-8B42-4573CD4850D3}" type="slidenum">
              <a:rPr lang="de-AT" smtClean="0"/>
              <a:pPr/>
              <a:t>‹#›</a:t>
            </a:fld>
            <a:endParaRPr lang="de-AT"/>
          </a:p>
        </p:txBody>
      </p:sp>
    </p:spTree>
    <p:extLst>
      <p:ext uri="{BB962C8B-B14F-4D97-AF65-F5344CB8AC3E}">
        <p14:creationId xmlns:p14="http://schemas.microsoft.com/office/powerpoint/2010/main" val="42286074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2800"/>
            </a:lvl1pPr>
          </a:lstStyle>
          <a:p>
            <a:r>
              <a:rPr lang="de-DE" dirty="0" smtClean="0"/>
              <a:t>Titelmasterformat durch Klicken bearbeiten</a:t>
            </a:r>
            <a:endParaRPr lang="en-US" dirty="0"/>
          </a:p>
        </p:txBody>
      </p:sp>
      <p:sp>
        <p:nvSpPr>
          <p:cNvPr id="3" name="Content Placeholder 2"/>
          <p:cNvSpPr>
            <a:spLocks noGrp="1"/>
          </p:cNvSpPr>
          <p:nvPr>
            <p:ph idx="1"/>
          </p:nvPr>
        </p:nvSpPr>
        <p:spPr>
          <a:xfrm>
            <a:off x="4286250" y="1124744"/>
            <a:ext cx="4258818" cy="4882864"/>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5651380F-4DFB-4B60-ACF0-255974C1B282}" type="datetime1">
              <a:rPr lang="de-AT" smtClean="0"/>
              <a:t>21.05.2018</a:t>
            </a:fld>
            <a:endParaRPr lang="de-AT"/>
          </a:p>
        </p:txBody>
      </p:sp>
      <p:sp>
        <p:nvSpPr>
          <p:cNvPr id="6" name="Footer Placeholder 5"/>
          <p:cNvSpPr>
            <a:spLocks noGrp="1"/>
          </p:cNvSpPr>
          <p:nvPr>
            <p:ph type="ftr" sz="quarter" idx="11"/>
          </p:nvPr>
        </p:nvSpPr>
        <p:spPr/>
        <p:txBody>
          <a:bodyPr/>
          <a:lstStyle/>
          <a:p>
            <a:r>
              <a:rPr lang="de-AT" smtClean="0"/>
              <a:t>www.palm-edu.eu</a:t>
            </a:r>
            <a:endParaRPr lang="de-AT"/>
          </a:p>
        </p:txBody>
      </p:sp>
      <p:sp>
        <p:nvSpPr>
          <p:cNvPr id="7" name="Slide Number Placeholder 6"/>
          <p:cNvSpPr>
            <a:spLocks noGrp="1"/>
          </p:cNvSpPr>
          <p:nvPr>
            <p:ph type="sldNum" sz="quarter" idx="12"/>
          </p:nvPr>
        </p:nvSpPr>
        <p:spPr/>
        <p:txBody>
          <a:bodyPr/>
          <a:lstStyle/>
          <a:p>
            <a:fld id="{18464647-087C-4896-8B42-4573CD4850D3}" type="slidenum">
              <a:rPr lang="de-AT" smtClean="0"/>
              <a:pPr/>
              <a:t>‹#›</a:t>
            </a:fld>
            <a:endParaRPr lang="de-AT"/>
          </a:p>
        </p:txBody>
      </p:sp>
    </p:spTree>
    <p:extLst>
      <p:ext uri="{BB962C8B-B14F-4D97-AF65-F5344CB8AC3E}">
        <p14:creationId xmlns:p14="http://schemas.microsoft.com/office/powerpoint/2010/main" val="16490622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10" name="Rechteck 9"/>
          <p:cNvSpPr/>
          <p:nvPr userDrawn="1"/>
        </p:nvSpPr>
        <p:spPr>
          <a:xfrm>
            <a:off x="-1" y="6470704"/>
            <a:ext cx="9133577" cy="38729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le 1"/>
          <p:cNvSpPr>
            <a:spLocks noGrp="1"/>
          </p:cNvSpPr>
          <p:nvPr>
            <p:ph type="title"/>
          </p:nvPr>
        </p:nvSpPr>
        <p:spPr>
          <a:xfrm>
            <a:off x="342900" y="4960138"/>
            <a:ext cx="5829300" cy="1463040"/>
          </a:xfrm>
        </p:spPr>
        <p:txBody>
          <a:bodyPr anchor="ctr">
            <a:normAutofit/>
          </a:bodyPr>
          <a:lstStyle>
            <a:lvl1pPr algn="r">
              <a:defRPr sz="3600" spc="200" baseline="0"/>
            </a:lvl1pPr>
          </a:lstStyle>
          <a:p>
            <a:r>
              <a:rPr lang="de-DE" dirty="0" smtClean="0"/>
              <a:t>Titelmasterformat durch Klicken bearbeiten</a:t>
            </a:r>
            <a:endParaRPr lang="en-US" dirty="0"/>
          </a:p>
        </p:txBody>
      </p:sp>
      <p:sp>
        <p:nvSpPr>
          <p:cNvPr id="3" name="Picture Placeholder 2"/>
          <p:cNvSpPr>
            <a:spLocks noGrp="1" noChangeAspect="1"/>
          </p:cNvSpPr>
          <p:nvPr>
            <p:ph type="pic" idx="1"/>
          </p:nvPr>
        </p:nvSpPr>
        <p:spPr>
          <a:xfrm>
            <a:off x="0" y="-1"/>
            <a:ext cx="9141714" cy="4572000"/>
          </a:xfrm>
          <a:solidFill>
            <a:schemeClr val="accent5"/>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e Placeholder 4"/>
          <p:cNvSpPr>
            <a:spLocks noGrp="1"/>
          </p:cNvSpPr>
          <p:nvPr>
            <p:ph type="dt" sz="half" idx="10"/>
          </p:nvPr>
        </p:nvSpPr>
        <p:spPr/>
        <p:txBody>
          <a:bodyPr/>
          <a:lstStyle/>
          <a:p>
            <a:fld id="{FA1E7082-AB7E-44DB-AB67-937B6474A395}" type="datetime1">
              <a:rPr lang="de-AT" smtClean="0"/>
              <a:t>21.05.2018</a:t>
            </a:fld>
            <a:endParaRPr lang="de-AT"/>
          </a:p>
        </p:txBody>
      </p:sp>
      <p:sp>
        <p:nvSpPr>
          <p:cNvPr id="6" name="Footer Placeholder 5"/>
          <p:cNvSpPr>
            <a:spLocks noGrp="1"/>
          </p:cNvSpPr>
          <p:nvPr>
            <p:ph type="ftr" sz="quarter" idx="11"/>
          </p:nvPr>
        </p:nvSpPr>
        <p:spPr/>
        <p:txBody>
          <a:bodyPr/>
          <a:lstStyle/>
          <a:p>
            <a:r>
              <a:rPr lang="de-AT" smtClean="0"/>
              <a:t>www.palm-edu.eu</a:t>
            </a:r>
            <a:endParaRPr lang="de-AT"/>
          </a:p>
        </p:txBody>
      </p:sp>
      <p:sp>
        <p:nvSpPr>
          <p:cNvPr id="7" name="Slide Number Placeholder 6"/>
          <p:cNvSpPr>
            <a:spLocks noGrp="1"/>
          </p:cNvSpPr>
          <p:nvPr>
            <p:ph type="sldNum" sz="quarter" idx="12"/>
          </p:nvPr>
        </p:nvSpPr>
        <p:spPr/>
        <p:txBody>
          <a:bodyPr/>
          <a:lstStyle/>
          <a:p>
            <a:fld id="{18464647-087C-4896-8B42-4573CD4850D3}" type="slidenum">
              <a:rPr lang="de-AT" smtClean="0"/>
              <a:pPr/>
              <a:t>‹#›</a:t>
            </a:fld>
            <a:endParaRPr lang="de-AT"/>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8537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userDrawn="1"/>
        </p:nvSpPr>
        <p:spPr>
          <a:xfrm>
            <a:off x="-1" y="6470704"/>
            <a:ext cx="9133577" cy="38729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e-DE" dirty="0" smtClean="0"/>
              <a:t>Titelmasterformat durch Klicken bearbeiten</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100">
                <a:solidFill>
                  <a:schemeClr val="bg1"/>
                </a:solidFill>
                <a:latin typeface="ABeeZee"/>
              </a:defRPr>
            </a:lvl1pPr>
          </a:lstStyle>
          <a:p>
            <a:fld id="{7D522754-5F8A-414E-B6F4-962E12FECBF7}" type="datetime1">
              <a:rPr lang="de-AT" smtClean="0"/>
              <a:t>21.05.2018</a:t>
            </a:fld>
            <a:endParaRPr lang="de-AT"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100" cap="all" baseline="0">
                <a:solidFill>
                  <a:schemeClr val="bg1"/>
                </a:solidFill>
                <a:latin typeface="ABeeZee"/>
              </a:defRPr>
            </a:lvl1pPr>
          </a:lstStyle>
          <a:p>
            <a:r>
              <a:rPr lang="de-AT" smtClean="0"/>
              <a:t>www.palm-edu.eu</a:t>
            </a:r>
            <a:endParaRPr lang="de-AT"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100" baseline="0">
                <a:solidFill>
                  <a:schemeClr val="bg1"/>
                </a:solidFill>
                <a:latin typeface="ABeeZee"/>
              </a:defRPr>
            </a:lvl1pPr>
          </a:lstStyle>
          <a:p>
            <a:fld id="{18464647-087C-4896-8B42-4573CD4850D3}" type="slidenum">
              <a:rPr lang="de-AT" smtClean="0"/>
              <a:pPr/>
              <a:t>‹#›</a:t>
            </a:fld>
            <a:endParaRPr lang="de-AT" dirty="0"/>
          </a:p>
        </p:txBody>
      </p:sp>
      <p:cxnSp>
        <p:nvCxnSpPr>
          <p:cNvPr id="7" name="Straight Connector 6"/>
          <p:cNvCxnSpPr/>
          <p:nvPr/>
        </p:nvCxnSpPr>
        <p:spPr>
          <a:xfrm flipV="1">
            <a:off x="571500" y="826324"/>
            <a:ext cx="0" cy="9144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18350" y="13716"/>
            <a:ext cx="2019300" cy="1143000"/>
          </a:xfrm>
          <a:prstGeom prst="rect">
            <a:avLst/>
          </a:prstGeom>
        </p:spPr>
      </p:pic>
    </p:spTree>
    <p:extLst>
      <p:ext uri="{BB962C8B-B14F-4D97-AF65-F5344CB8AC3E}">
        <p14:creationId xmlns:p14="http://schemas.microsoft.com/office/powerpoint/2010/main" val="29352542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hdr="0"/>
  <p:txStyles>
    <p:titleStyle>
      <a:lvl1pPr algn="l" defTabSz="914377" rtl="0" eaLnBrk="1" latinLnBrk="0" hangingPunct="1">
        <a:lnSpc>
          <a:spcPct val="80000"/>
        </a:lnSpc>
        <a:spcBef>
          <a:spcPct val="0"/>
        </a:spcBef>
        <a:buNone/>
        <a:defRPr sz="3600" kern="1200" cap="all" spc="100" baseline="0">
          <a:solidFill>
            <a:schemeClr val="accent2"/>
          </a:solidFill>
          <a:latin typeface="ABeeZee"/>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ABeeZee"/>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ABeeZee"/>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ABeeZee"/>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ABeeZee"/>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ABeeZee"/>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www.google.co.uk/url?sa=i&amp;rct=j&amp;q=&amp;esrc=s&amp;source=images&amp;cd=&amp;cad=rja&amp;uact=8&amp;ved=0ahUKEwiYqIG-8vXPAhVrLMAKHaVTDLMQjRwIBw&amp;url=http://www.ndstudies.org/resources/activites/ggc/geography/venn.html&amp;psig=AFQjCNFJapCpAvWZlm4_V6ypgrC9zjSvhQ&amp;ust=147748279728444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m.youtube.com/watch?v=fqMujHAEl3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hyperlink" Target="http://www.google.com/url?sa=i&amp;rct=j&amp;q=&amp;esrc=s&amp;source=images&amp;cd=&amp;ved=0ahUKEwjvj87D8vrPAhWCXhQKHdoTChoQjRwIBw&amp;url=http://www.nydailynews.com/news/national/exclusive-national-clown-shortage-approaching-article-1.1616801&amp;psig=AFQjCNFf202ik7h9CAK-RSMUECXD__M-Kw&amp;ust=1477654604775740"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i60fSI8_rPAhUBVRQKHVs-BEMQjRwIBw&amp;url=http://www.maxim.com/entertainment/ghostbusters-trailer-melissa-mcarthy-hated-youtube-2016-5&amp;psig=AFQjCNGucSJygzVE7zgLx58wlajmUNlHrg&amp;ust=1477654725902632" TargetMode="External"/><Relationship Id="rId5" Type="http://schemas.openxmlformats.org/officeDocument/2006/relationships/image" Target="../media/image14.jpeg"/><Relationship Id="rId4" Type="http://schemas.openxmlformats.org/officeDocument/2006/relationships/hyperlink" Target="http://www.google.com/url?sa=i&amp;rct=j&amp;q=&amp;esrc=s&amp;source=images&amp;cd=&amp;cad=rja&amp;uact=8&amp;ved=0ahUKEwjduZ7p8vrPAhUISBQKHdOnAI0QjRwIBw&amp;url=http://ios.wonderhowto.com/how-to/turn-your-iphone-into-spy-camera-using-your-apple-watch-0161745/&amp;psig=AFQjCNFyUKxZKDuFVxeysnqliig1M0yemw&amp;ust=147765466057464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m/url?sa=i&amp;rct=j&amp;q=&amp;esrc=s&amp;source=images&amp;cd=&amp;cad=rja&amp;uact=8&amp;ved=0CAcQjRxqFQoTCJ2ruYPWj8cCFTJr2wodPNkBYg&amp;url=http://www.slideshare.net/C-Romney/copyright-9515173&amp;ei=sdDAVd2ONrLW7Qa8soeQBg&amp;psig=AFQjCNFf2dF3pmFSLJcVFLfWUpDygStiSw&amp;ust=143878603654409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google.com/url?sa=i&amp;rct=j&amp;q=&amp;esrc=s&amp;source=images&amp;cd=&amp;cad=rja&amp;uact=8&amp;ved=0CAcQjRxqFQoTCMuS2dDWj8cCFc4I2wodBHYHLg&amp;url=http://www.e2awards.com/blog/effective-ways-to-get-customer-votes/&amp;ei=U9HAVYudNs6R7AaE7J3wAg&amp;psig=AFQjCNEqZT2DEBwGn8qJupJHeqL8XI1ZcQ&amp;ust=143878622339169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url?sa=i&amp;rct=j&amp;q=&amp;esrc=s&amp;source=images&amp;cd=&amp;cad=rja&amp;uact=8&amp;ved=0CAcQjRxqFQoTCKLOn_rWj8cCFXBH2wodq-gJqw&amp;url=http://www.123employee.com/articles/find-advantages-outside-your-core.html&amp;ei=q9HAVeLMAfCO7Qar0afYCg&amp;psig=AFQjCNEqZT2DEBwGn8qJupJHeqL8XI1ZcQ&amp;ust=143878622339169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google.com/url?sa=i&amp;rct=j&amp;q=&amp;esrc=s&amp;source=images&amp;cd=&amp;cad=rja&amp;uact=8&amp;ved=0CAcQjRxqFQoTCILTisTVj8cCFWWa2woddLgAZQ&amp;url=http://blog.hubspot.com/blog/tabid/6307/bid/34274/7-lessons-from-the-world-s-most-captivating-presenters-slideshare.aspx&amp;ei=LdDAVcII5bTuBvTwgqgG&amp;psig=AFQjCNH_SbXKbTexeQ9-J6nEdXh5ItEx5g&amp;ust=1438785846734629"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tertitel 11"/>
          <p:cNvSpPr>
            <a:spLocks noGrp="1"/>
          </p:cNvSpPr>
          <p:nvPr>
            <p:ph type="subTitle" idx="1"/>
          </p:nvPr>
        </p:nvSpPr>
        <p:spPr/>
        <p:txBody>
          <a:bodyPr/>
          <a:lstStyle/>
          <a:p>
            <a:r>
              <a:rPr lang="de-AT" smtClean="0"/>
              <a:t>Maria Heron NILE</a:t>
            </a:r>
            <a:endParaRPr lang="de-AT" dirty="0"/>
          </a:p>
        </p:txBody>
      </p:sp>
      <p:sp>
        <p:nvSpPr>
          <p:cNvPr id="5" name="Datumsplatzhalter 4"/>
          <p:cNvSpPr>
            <a:spLocks noGrp="1"/>
          </p:cNvSpPr>
          <p:nvPr>
            <p:ph type="dt" sz="half" idx="10"/>
          </p:nvPr>
        </p:nvSpPr>
        <p:spPr/>
        <p:txBody>
          <a:bodyPr/>
          <a:lstStyle/>
          <a:p>
            <a:fld id="{F16CFBEF-4201-4D8A-9AD6-80148372537A}" type="datetime1">
              <a:rPr lang="de-AT" smtClean="0"/>
              <a:pPr/>
              <a:t>21.05.2018</a:t>
            </a:fld>
            <a:endParaRPr lang="de-AT"/>
          </a:p>
        </p:txBody>
      </p:sp>
      <p:sp>
        <p:nvSpPr>
          <p:cNvPr id="3" name="Fußzeilenplatzhalter 2"/>
          <p:cNvSpPr>
            <a:spLocks noGrp="1"/>
          </p:cNvSpPr>
          <p:nvPr>
            <p:ph type="ftr" sz="quarter" idx="11"/>
          </p:nvPr>
        </p:nvSpPr>
        <p:spPr/>
        <p:txBody>
          <a:bodyPr/>
          <a:lstStyle/>
          <a:p>
            <a:r>
              <a:rPr lang="de-AT" smtClean="0"/>
              <a:t>www.palm-edu.eu</a:t>
            </a:r>
            <a:endParaRPr lang="de-AT" dirty="0"/>
          </a:p>
        </p:txBody>
      </p:sp>
      <p:sp>
        <p:nvSpPr>
          <p:cNvPr id="6" name="Foliennummernplatzhalter 5"/>
          <p:cNvSpPr>
            <a:spLocks noGrp="1"/>
          </p:cNvSpPr>
          <p:nvPr>
            <p:ph type="sldNum" sz="quarter" idx="12"/>
          </p:nvPr>
        </p:nvSpPr>
        <p:spPr/>
        <p:txBody>
          <a:bodyPr/>
          <a:lstStyle/>
          <a:p>
            <a:fld id="{18464647-087C-4896-8B42-4573CD4850D3}" type="slidenum">
              <a:rPr lang="de-AT" smtClean="0"/>
              <a:pPr/>
              <a:t>1</a:t>
            </a:fld>
            <a:endParaRPr lang="de-AT"/>
          </a:p>
        </p:txBody>
      </p:sp>
      <p:sp>
        <p:nvSpPr>
          <p:cNvPr id="13" name="Inhaltsplatzhalter 12"/>
          <p:cNvSpPr>
            <a:spLocks noGrp="1"/>
          </p:cNvSpPr>
          <p:nvPr>
            <p:ph sz="quarter" idx="14"/>
          </p:nvPr>
        </p:nvSpPr>
        <p:spPr/>
        <p:txBody>
          <a:bodyPr/>
          <a:lstStyle/>
          <a:p>
            <a:r>
              <a:rPr lang="en-GB" sz="2800" b="1" dirty="0" smtClean="0">
                <a:solidFill>
                  <a:srgbClr val="00A462"/>
                </a:solidFill>
              </a:rPr>
              <a:t>Achieving impact through emotionally charged texts</a:t>
            </a:r>
            <a:endParaRPr lang="de-AT" b="1" dirty="0"/>
          </a:p>
        </p:txBody>
      </p:sp>
    </p:spTree>
    <p:extLst>
      <p:ext uri="{BB962C8B-B14F-4D97-AF65-F5344CB8AC3E}">
        <p14:creationId xmlns:p14="http://schemas.microsoft.com/office/powerpoint/2010/main" val="757808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Ronald L. Sanford</a:t>
            </a:r>
            <a:endParaRPr lang="en-GB" dirty="0"/>
          </a:p>
        </p:txBody>
      </p:sp>
      <p:sp>
        <p:nvSpPr>
          <p:cNvPr id="3" name="Content Placeholder 2"/>
          <p:cNvSpPr>
            <a:spLocks noGrp="1"/>
          </p:cNvSpPr>
          <p:nvPr>
            <p:ph idx="1"/>
          </p:nvPr>
        </p:nvSpPr>
        <p:spPr/>
        <p:txBody>
          <a:bodyPr>
            <a:normAutofit/>
          </a:bodyPr>
          <a:lstStyle/>
          <a:p>
            <a:r>
              <a:rPr lang="en-GB" sz="3600" i="1" dirty="0"/>
              <a:t>He is a black man.</a:t>
            </a:r>
            <a:endParaRPr lang="en-GB" sz="3600" dirty="0"/>
          </a:p>
          <a:p>
            <a:r>
              <a:rPr lang="en-GB" sz="3600" i="1" dirty="0"/>
              <a:t>He only </a:t>
            </a:r>
            <a:r>
              <a:rPr lang="en-GB" sz="3600" i="1"/>
              <a:t>took </a:t>
            </a:r>
            <a:r>
              <a:rPr lang="en-GB" sz="3600" i="1" smtClean="0"/>
              <a:t>$5</a:t>
            </a:r>
            <a:r>
              <a:rPr lang="en-GB" sz="3600" i="1" dirty="0"/>
              <a:t>.</a:t>
            </a:r>
            <a:endParaRPr lang="en-GB" sz="3600" dirty="0"/>
          </a:p>
          <a:p>
            <a:r>
              <a:rPr lang="en-GB" sz="3600" i="1" dirty="0"/>
              <a:t>Each sister was stabbed between 12-17 times.</a:t>
            </a:r>
            <a:endParaRPr lang="en-GB" sz="3600" dirty="0"/>
          </a:p>
          <a:p>
            <a:r>
              <a:rPr lang="en-GB" sz="3600" i="1" dirty="0"/>
              <a:t>The killer was 13 years old.</a:t>
            </a:r>
            <a:endParaRPr lang="en-GB" sz="3600" dirty="0"/>
          </a:p>
          <a:p>
            <a:endParaRPr lang="en-GB" sz="3600" dirty="0"/>
          </a:p>
        </p:txBody>
      </p:sp>
    </p:spTree>
    <p:extLst>
      <p:ext uri="{BB962C8B-B14F-4D97-AF65-F5344CB8AC3E}">
        <p14:creationId xmlns:p14="http://schemas.microsoft.com/office/powerpoint/2010/main" val="171445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404664"/>
            <a:ext cx="7290054" cy="936104"/>
          </a:xfrm>
        </p:spPr>
        <p:txBody>
          <a:bodyPr/>
          <a:lstStyle/>
          <a:p>
            <a:r>
              <a:rPr lang="en-GB" dirty="0" smtClean="0"/>
              <a:t>The sentence</a:t>
            </a:r>
            <a:endParaRPr lang="en-GB" dirty="0"/>
          </a:p>
        </p:txBody>
      </p:sp>
      <p:sp>
        <p:nvSpPr>
          <p:cNvPr id="3" name="Content Placeholder 2"/>
          <p:cNvSpPr>
            <a:spLocks noGrp="1"/>
          </p:cNvSpPr>
          <p:nvPr>
            <p:ph idx="1"/>
          </p:nvPr>
        </p:nvSpPr>
        <p:spPr>
          <a:xfrm>
            <a:off x="768096" y="1196752"/>
            <a:ext cx="7290055" cy="5112608"/>
          </a:xfrm>
        </p:spPr>
        <p:txBody>
          <a:bodyPr>
            <a:normAutofit/>
          </a:bodyPr>
          <a:lstStyle/>
          <a:p>
            <a:pPr lvl="1"/>
            <a:r>
              <a:rPr lang="en-GB" sz="2400" dirty="0"/>
              <a:t>He was sentenced to 50 years for the murder of one sister.</a:t>
            </a:r>
          </a:p>
          <a:p>
            <a:pPr lvl="1"/>
            <a:r>
              <a:rPr lang="en-GB" sz="2400" dirty="0"/>
              <a:t>He was sentenced to 50 years for the murder of the other sister.</a:t>
            </a:r>
          </a:p>
          <a:p>
            <a:pPr lvl="1"/>
            <a:r>
              <a:rPr lang="en-GB" sz="2400" dirty="0"/>
              <a:t>He was sentenced to 50 years for robbery involving serious bodily harm.</a:t>
            </a:r>
          </a:p>
          <a:p>
            <a:pPr lvl="1"/>
            <a:r>
              <a:rPr lang="en-GB" sz="2400" dirty="0"/>
              <a:t>He was sentenced to 20 years for burglary.</a:t>
            </a:r>
          </a:p>
          <a:p>
            <a:pPr lvl="1"/>
            <a:r>
              <a:rPr lang="en-GB" sz="2400" dirty="0"/>
              <a:t>All the sentences are to run consecutively, so he has a jail time of 170 years.  He was sentenced at the age of 15 and sent to Indiana State prison in the company of hardened criminals. </a:t>
            </a:r>
          </a:p>
          <a:p>
            <a:pPr lvl="1"/>
            <a:r>
              <a:rPr lang="en-GB" sz="2400" dirty="0"/>
              <a:t>He is now 38 years old and he will be eligible for parole when he turns 100.</a:t>
            </a:r>
          </a:p>
          <a:p>
            <a:endParaRPr lang="en-GB" dirty="0"/>
          </a:p>
        </p:txBody>
      </p:sp>
    </p:spTree>
    <p:extLst>
      <p:ext uri="{BB962C8B-B14F-4D97-AF65-F5344CB8AC3E}">
        <p14:creationId xmlns:p14="http://schemas.microsoft.com/office/powerpoint/2010/main" val="228761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Listening (part 1</a:t>
            </a:r>
            <a:r>
              <a:rPr lang="en-GB" b="1" dirty="0" smtClean="0"/>
              <a:t>):</a:t>
            </a:r>
            <a:endParaRPr lang="en-GB" dirty="0"/>
          </a:p>
        </p:txBody>
      </p:sp>
      <p:sp>
        <p:nvSpPr>
          <p:cNvPr id="3" name="Content Placeholder 2"/>
          <p:cNvSpPr>
            <a:spLocks noGrp="1"/>
          </p:cNvSpPr>
          <p:nvPr>
            <p:ph idx="1"/>
          </p:nvPr>
        </p:nvSpPr>
        <p:spPr/>
        <p:txBody>
          <a:bodyPr>
            <a:normAutofit/>
          </a:bodyPr>
          <a:lstStyle/>
          <a:p>
            <a:pPr marL="0" indent="0">
              <a:buNone/>
            </a:pPr>
            <a:r>
              <a:rPr lang="en-GB" b="1" dirty="0"/>
              <a:t>As you listen</a:t>
            </a:r>
            <a:r>
              <a:rPr lang="en-GB" dirty="0"/>
              <a:t>, try and picture Ronald</a:t>
            </a:r>
          </a:p>
          <a:p>
            <a:pPr marL="0" lvl="0" indent="0">
              <a:buNone/>
            </a:pPr>
            <a:r>
              <a:rPr lang="en-GB" b="1" dirty="0" smtClean="0"/>
              <a:t>Think </a:t>
            </a:r>
            <a:r>
              <a:rPr lang="en-GB" b="1" dirty="0"/>
              <a:t>about some of these things</a:t>
            </a:r>
            <a:r>
              <a:rPr lang="en-GB" dirty="0"/>
              <a:t>:</a:t>
            </a:r>
            <a:endParaRPr lang="en-GB" sz="2400" dirty="0"/>
          </a:p>
          <a:p>
            <a:pPr lvl="1">
              <a:buFont typeface="Arial" panose="020B0604020202020204" pitchFamily="34" charset="0"/>
              <a:buChar char="•"/>
            </a:pPr>
            <a:r>
              <a:rPr lang="en-GB" sz="2800" dirty="0"/>
              <a:t>What does he look like: is he tall, short, good-looking, covered in tattoos, well-built or thin? Does he look scruffy</a:t>
            </a:r>
            <a:r>
              <a:rPr lang="en-GB" sz="2800" dirty="0" smtClean="0"/>
              <a:t>?</a:t>
            </a:r>
            <a:endParaRPr lang="en-GB" sz="2800" dirty="0"/>
          </a:p>
          <a:p>
            <a:pPr lvl="1">
              <a:buFont typeface="Arial" panose="020B0604020202020204" pitchFamily="34" charset="0"/>
              <a:buChar char="•"/>
            </a:pPr>
            <a:r>
              <a:rPr lang="en-GB" sz="2800" b="1" dirty="0" smtClean="0"/>
              <a:t>Based on what he says &amp; how he says things, what kind of person do you think he is?</a:t>
            </a:r>
            <a:endParaRPr lang="en-GB" sz="2800" b="1" dirty="0"/>
          </a:p>
          <a:p>
            <a:pPr marL="0" indent="0">
              <a:buNone/>
            </a:pPr>
            <a:endParaRPr lang="en-GB" dirty="0"/>
          </a:p>
        </p:txBody>
      </p:sp>
    </p:spTree>
    <p:extLst>
      <p:ext uri="{BB962C8B-B14F-4D97-AF65-F5344CB8AC3E}">
        <p14:creationId xmlns:p14="http://schemas.microsoft.com/office/powerpoint/2010/main" val="33297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After the </a:t>
            </a:r>
            <a:r>
              <a:rPr lang="en-GB" b="1" dirty="0" smtClean="0"/>
              <a:t>listening</a:t>
            </a:r>
            <a:r>
              <a:rPr lang="en-GB" dirty="0" smtClean="0"/>
              <a:t> </a:t>
            </a:r>
            <a:r>
              <a:rPr lang="en-GB" dirty="0"/>
              <a:t>compare your ideas with your partner: </a:t>
            </a:r>
          </a:p>
        </p:txBody>
      </p:sp>
      <p:sp>
        <p:nvSpPr>
          <p:cNvPr id="3" name="Content Placeholder 2"/>
          <p:cNvSpPr>
            <a:spLocks noGrp="1"/>
          </p:cNvSpPr>
          <p:nvPr>
            <p:ph idx="1"/>
          </p:nvPr>
        </p:nvSpPr>
        <p:spPr/>
        <p:txBody>
          <a:bodyPr/>
          <a:lstStyle/>
          <a:p>
            <a:pPr marL="0" indent="0">
              <a:buNone/>
            </a:pPr>
            <a:endParaRPr lang="en-GB" sz="2400" dirty="0"/>
          </a:p>
          <a:p>
            <a:pPr lvl="1"/>
            <a:r>
              <a:rPr lang="en-GB" sz="3600" dirty="0"/>
              <a:t>Are they similar?  What you they differ in?</a:t>
            </a:r>
          </a:p>
          <a:p>
            <a:pPr lvl="1"/>
            <a:r>
              <a:rPr lang="en-GB" sz="3600" dirty="0"/>
              <a:t>Did you like or dislike Ronald?  Do you believe him when he says he is sorry and contrite?  What does your partner think? </a:t>
            </a:r>
          </a:p>
          <a:p>
            <a:pPr marL="0" indent="0">
              <a:buNone/>
            </a:pPr>
            <a:endParaRPr lang="en-GB" sz="2400" dirty="0"/>
          </a:p>
          <a:p>
            <a:endParaRPr lang="en-GB" dirty="0"/>
          </a:p>
        </p:txBody>
      </p:sp>
    </p:spTree>
    <p:extLst>
      <p:ext uri="{BB962C8B-B14F-4D97-AF65-F5344CB8AC3E}">
        <p14:creationId xmlns:p14="http://schemas.microsoft.com/office/powerpoint/2010/main" val="326188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Listening (part 2</a:t>
            </a:r>
            <a:r>
              <a:rPr lang="en-GB" b="1" dirty="0" smtClean="0"/>
              <a:t>):</a:t>
            </a:r>
            <a:endParaRPr lang="en-GB" dirty="0"/>
          </a:p>
        </p:txBody>
      </p:sp>
      <p:sp>
        <p:nvSpPr>
          <p:cNvPr id="3" name="Content Placeholder 2"/>
          <p:cNvSpPr>
            <a:spLocks noGrp="1"/>
          </p:cNvSpPr>
          <p:nvPr>
            <p:ph idx="1"/>
          </p:nvPr>
        </p:nvSpPr>
        <p:spPr/>
        <p:txBody>
          <a:bodyPr/>
          <a:lstStyle/>
          <a:p>
            <a:pPr marL="342900" lvl="1" indent="-342900">
              <a:buFont typeface="Arial" pitchFamily="34" charset="0"/>
              <a:buChar char="•"/>
            </a:pPr>
            <a:r>
              <a:rPr lang="en-GB" sz="3600" b="1" dirty="0" smtClean="0"/>
              <a:t>Think about Ronald’s cell:</a:t>
            </a:r>
          </a:p>
          <a:p>
            <a:pPr marL="342900" lvl="1" indent="-342900">
              <a:buFont typeface="Arial" pitchFamily="34" charset="0"/>
              <a:buChar char="•"/>
            </a:pPr>
            <a:endParaRPr lang="en-GB" sz="3600" dirty="0"/>
          </a:p>
          <a:p>
            <a:pPr marL="342900" lvl="1" indent="-342900">
              <a:buFont typeface="Arial" pitchFamily="34" charset="0"/>
              <a:buChar char="•"/>
            </a:pPr>
            <a:r>
              <a:rPr lang="en-GB" sz="3600" dirty="0" smtClean="0"/>
              <a:t>How </a:t>
            </a:r>
            <a:r>
              <a:rPr lang="en-GB" sz="3600" dirty="0"/>
              <a:t>big is it? What is in it? Has he got books? If so, what kind of books do you think he reads?  Is there anything on the walls of the cell? Is it tidy or messy? </a:t>
            </a:r>
          </a:p>
          <a:p>
            <a:endParaRPr lang="en-GB" dirty="0"/>
          </a:p>
        </p:txBody>
      </p:sp>
    </p:spTree>
    <p:extLst>
      <p:ext uri="{BB962C8B-B14F-4D97-AF65-F5344CB8AC3E}">
        <p14:creationId xmlns:p14="http://schemas.microsoft.com/office/powerpoint/2010/main" val="374437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a:lnSpc>
                <a:spcPct val="115000"/>
              </a:lnSpc>
              <a:spcAft>
                <a:spcPts val="1000"/>
              </a:spcAft>
            </a:pPr>
            <a:r>
              <a:rPr lang="en-GB" sz="4800" b="1" dirty="0">
                <a:solidFill>
                  <a:srgbClr val="000000"/>
                </a:solidFill>
                <a:ea typeface="Times New Roman"/>
                <a:cs typeface="Times New Roman"/>
              </a:rPr>
              <a:t>What is your opinion of Ronald L Sanford now?</a:t>
            </a:r>
            <a:endParaRPr lang="en-GB" sz="4800" b="1" dirty="0">
              <a:ea typeface="Times New Roman"/>
              <a:cs typeface="Times New Roman"/>
            </a:endParaRPr>
          </a:p>
          <a:p>
            <a:pPr marL="0" indent="0">
              <a:buNone/>
            </a:pPr>
            <a:endParaRPr lang="en-GB" dirty="0"/>
          </a:p>
        </p:txBody>
      </p:sp>
    </p:spTree>
    <p:extLst>
      <p:ext uri="{BB962C8B-B14F-4D97-AF65-F5344CB8AC3E}">
        <p14:creationId xmlns:p14="http://schemas.microsoft.com/office/powerpoint/2010/main" val="1074843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7" name="TextBox 6"/>
          <p:cNvSpPr txBox="1"/>
          <p:nvPr/>
        </p:nvSpPr>
        <p:spPr>
          <a:xfrm>
            <a:off x="5076056" y="2204866"/>
            <a:ext cx="3528392" cy="646331"/>
          </a:xfrm>
          <a:prstGeom prst="rect">
            <a:avLst/>
          </a:prstGeom>
          <a:noFill/>
          <a:ln>
            <a:solidFill>
              <a:schemeClr val="tx1"/>
            </a:solidFill>
          </a:ln>
        </p:spPr>
        <p:txBody>
          <a:bodyPr wrap="square" rtlCol="0">
            <a:spAutoFit/>
          </a:bodyPr>
          <a:lstStyle/>
          <a:p>
            <a:pPr marL="0" lvl="1"/>
            <a:r>
              <a:rPr lang="en-GB" dirty="0"/>
              <a:t>they should find a way to support him</a:t>
            </a:r>
            <a:r>
              <a:rPr lang="en-GB" dirty="0" smtClean="0"/>
              <a:t>.</a:t>
            </a:r>
            <a:endParaRPr lang="en-GB" dirty="0"/>
          </a:p>
        </p:txBody>
      </p:sp>
      <p:sp>
        <p:nvSpPr>
          <p:cNvPr id="8" name="TextBox 7"/>
          <p:cNvSpPr txBox="1"/>
          <p:nvPr/>
        </p:nvSpPr>
        <p:spPr>
          <a:xfrm>
            <a:off x="467544" y="2204866"/>
            <a:ext cx="4104456" cy="369332"/>
          </a:xfrm>
          <a:prstGeom prst="rect">
            <a:avLst/>
          </a:prstGeom>
          <a:noFill/>
          <a:ln>
            <a:solidFill>
              <a:schemeClr val="tx1"/>
            </a:solidFill>
          </a:ln>
        </p:spPr>
        <p:txBody>
          <a:bodyPr wrap="square" rtlCol="0">
            <a:spAutoFit/>
          </a:bodyPr>
          <a:lstStyle/>
          <a:p>
            <a:pPr marL="0" lvl="1"/>
            <a:r>
              <a:rPr lang="en-GB" dirty="0"/>
              <a:t>Unfortunately, he is not the only black </a:t>
            </a:r>
            <a:r>
              <a:rPr lang="en-GB" dirty="0" smtClean="0"/>
              <a:t>man</a:t>
            </a:r>
            <a:endParaRPr lang="en-GB" dirty="0"/>
          </a:p>
        </p:txBody>
      </p:sp>
      <p:sp>
        <p:nvSpPr>
          <p:cNvPr id="9" name="TextBox 8"/>
          <p:cNvSpPr txBox="1"/>
          <p:nvPr/>
        </p:nvSpPr>
        <p:spPr>
          <a:xfrm>
            <a:off x="5076056" y="4941170"/>
            <a:ext cx="3528392" cy="646331"/>
          </a:xfrm>
          <a:prstGeom prst="rect">
            <a:avLst/>
          </a:prstGeom>
          <a:noFill/>
          <a:ln>
            <a:solidFill>
              <a:schemeClr val="tx1"/>
            </a:solidFill>
          </a:ln>
        </p:spPr>
        <p:txBody>
          <a:bodyPr wrap="square" rtlCol="0">
            <a:spAutoFit/>
          </a:bodyPr>
          <a:lstStyle/>
          <a:p>
            <a:pPr marL="0" lvl="1"/>
            <a:r>
              <a:rPr lang="en-GB" dirty="0"/>
              <a:t>to be incarcerated</a:t>
            </a:r>
          </a:p>
          <a:p>
            <a:pPr marL="0" lvl="1"/>
            <a:r>
              <a:rPr lang="en-GB" dirty="0" smtClean="0"/>
              <a:t>in </a:t>
            </a:r>
            <a:r>
              <a:rPr lang="en-GB" dirty="0"/>
              <a:t>an incredibly racist society</a:t>
            </a:r>
            <a:r>
              <a:rPr lang="en-GB" dirty="0" smtClean="0"/>
              <a:t>.</a:t>
            </a:r>
            <a:endParaRPr lang="en-GB" dirty="0"/>
          </a:p>
        </p:txBody>
      </p:sp>
      <p:sp>
        <p:nvSpPr>
          <p:cNvPr id="10" name="TextBox 9"/>
          <p:cNvSpPr txBox="1"/>
          <p:nvPr/>
        </p:nvSpPr>
        <p:spPr>
          <a:xfrm>
            <a:off x="467544" y="2996952"/>
            <a:ext cx="4104456" cy="923330"/>
          </a:xfrm>
          <a:prstGeom prst="rect">
            <a:avLst/>
          </a:prstGeom>
          <a:noFill/>
          <a:ln>
            <a:solidFill>
              <a:schemeClr val="tx1"/>
            </a:solidFill>
          </a:ln>
        </p:spPr>
        <p:txBody>
          <a:bodyPr wrap="square" rtlCol="0">
            <a:spAutoFit/>
          </a:bodyPr>
          <a:lstStyle/>
          <a:p>
            <a:pPr marL="0" lvl="1"/>
            <a:r>
              <a:rPr lang="en-GB" dirty="0"/>
              <a:t>Perhaps we should ask if he would have been sentenced to the same amount of </a:t>
            </a:r>
            <a:r>
              <a:rPr lang="en-GB" dirty="0" smtClean="0"/>
              <a:t>years</a:t>
            </a:r>
            <a:endParaRPr lang="en-GB" dirty="0"/>
          </a:p>
        </p:txBody>
      </p:sp>
      <p:sp>
        <p:nvSpPr>
          <p:cNvPr id="11" name="TextBox 10"/>
          <p:cNvSpPr txBox="1"/>
          <p:nvPr/>
        </p:nvSpPr>
        <p:spPr>
          <a:xfrm>
            <a:off x="467544" y="4077074"/>
            <a:ext cx="4104456" cy="646331"/>
          </a:xfrm>
          <a:prstGeom prst="rect">
            <a:avLst/>
          </a:prstGeom>
          <a:noFill/>
          <a:ln>
            <a:solidFill>
              <a:schemeClr val="tx1"/>
            </a:solidFill>
          </a:ln>
        </p:spPr>
        <p:txBody>
          <a:bodyPr wrap="square" rtlCol="0">
            <a:spAutoFit/>
          </a:bodyPr>
          <a:lstStyle/>
          <a:p>
            <a:pPr marL="0" lvl="1"/>
            <a:r>
              <a:rPr lang="en-GB" dirty="0"/>
              <a:t>Making people believe that the ‘bad’ people </a:t>
            </a:r>
            <a:r>
              <a:rPr lang="en-GB" dirty="0" smtClean="0"/>
              <a:t>are on </a:t>
            </a:r>
            <a:r>
              <a:rPr lang="en-GB" dirty="0"/>
              <a:t>the inside </a:t>
            </a:r>
            <a:endParaRPr lang="en-US" dirty="0"/>
          </a:p>
        </p:txBody>
      </p:sp>
      <p:sp>
        <p:nvSpPr>
          <p:cNvPr id="12" name="TextBox 11"/>
          <p:cNvSpPr txBox="1"/>
          <p:nvPr/>
        </p:nvSpPr>
        <p:spPr>
          <a:xfrm>
            <a:off x="5076056" y="1124746"/>
            <a:ext cx="3528392" cy="646331"/>
          </a:xfrm>
          <a:prstGeom prst="rect">
            <a:avLst/>
          </a:prstGeom>
          <a:noFill/>
          <a:ln>
            <a:solidFill>
              <a:schemeClr val="tx1"/>
            </a:solidFill>
          </a:ln>
        </p:spPr>
        <p:txBody>
          <a:bodyPr wrap="square" rtlCol="0">
            <a:spAutoFit/>
          </a:bodyPr>
          <a:lstStyle/>
          <a:p>
            <a:pPr marL="0" lvl="1"/>
            <a:r>
              <a:rPr lang="en-GB" dirty="0"/>
              <a:t>had he killed two black elderly women</a:t>
            </a:r>
            <a:r>
              <a:rPr lang="en-GB" dirty="0" smtClean="0"/>
              <a:t>.</a:t>
            </a:r>
            <a:endParaRPr lang="en-GB" dirty="0"/>
          </a:p>
        </p:txBody>
      </p:sp>
      <p:sp>
        <p:nvSpPr>
          <p:cNvPr id="13" name="TextBox 12"/>
          <p:cNvSpPr txBox="1"/>
          <p:nvPr/>
        </p:nvSpPr>
        <p:spPr>
          <a:xfrm>
            <a:off x="5076056" y="2996952"/>
            <a:ext cx="3528392" cy="923330"/>
          </a:xfrm>
          <a:prstGeom prst="rect">
            <a:avLst/>
          </a:prstGeom>
          <a:noFill/>
          <a:ln>
            <a:solidFill>
              <a:schemeClr val="tx1"/>
            </a:solidFill>
          </a:ln>
        </p:spPr>
        <p:txBody>
          <a:bodyPr wrap="square" rtlCol="0">
            <a:spAutoFit/>
          </a:bodyPr>
          <a:lstStyle/>
          <a:p>
            <a:pPr marL="0" lvl="1"/>
            <a:r>
              <a:rPr lang="en-GB" dirty="0" smtClean="0"/>
              <a:t>is </a:t>
            </a:r>
            <a:r>
              <a:rPr lang="en-GB" dirty="0"/>
              <a:t>misleading as prison is just a microcosm of the realities of our society</a:t>
            </a:r>
            <a:r>
              <a:rPr lang="en-GB" dirty="0" smtClean="0"/>
              <a:t>.</a:t>
            </a:r>
            <a:endParaRPr lang="en-GB" dirty="0"/>
          </a:p>
        </p:txBody>
      </p:sp>
      <p:sp>
        <p:nvSpPr>
          <p:cNvPr id="14" name="TextBox 13"/>
          <p:cNvSpPr txBox="1"/>
          <p:nvPr/>
        </p:nvSpPr>
        <p:spPr>
          <a:xfrm>
            <a:off x="467544" y="4941168"/>
            <a:ext cx="4104456" cy="923330"/>
          </a:xfrm>
          <a:prstGeom prst="rect">
            <a:avLst/>
          </a:prstGeom>
          <a:noFill/>
          <a:ln>
            <a:solidFill>
              <a:schemeClr val="tx1"/>
            </a:solidFill>
          </a:ln>
        </p:spPr>
        <p:txBody>
          <a:bodyPr wrap="square" rtlCol="0">
            <a:spAutoFit/>
          </a:bodyPr>
          <a:lstStyle/>
          <a:p>
            <a:pPr marL="0" lvl="1"/>
            <a:r>
              <a:rPr lang="en-GB" dirty="0"/>
              <a:t>This 13 year old inside a 38 year old man, even if by some miracle gets a chance to get out of prison, </a:t>
            </a:r>
          </a:p>
        </p:txBody>
      </p:sp>
      <p:sp>
        <p:nvSpPr>
          <p:cNvPr id="15" name="TextBox 14"/>
          <p:cNvSpPr txBox="1"/>
          <p:nvPr/>
        </p:nvSpPr>
        <p:spPr>
          <a:xfrm>
            <a:off x="5076057" y="4077072"/>
            <a:ext cx="2215671" cy="369332"/>
          </a:xfrm>
          <a:prstGeom prst="rect">
            <a:avLst/>
          </a:prstGeom>
          <a:noFill/>
          <a:ln>
            <a:solidFill>
              <a:schemeClr val="tx1"/>
            </a:solidFill>
          </a:ln>
        </p:spPr>
        <p:txBody>
          <a:bodyPr wrap="none" rtlCol="0">
            <a:spAutoFit/>
          </a:bodyPr>
          <a:lstStyle/>
          <a:p>
            <a:r>
              <a:rPr lang="en-GB" dirty="0"/>
              <a:t>will never be ‘normal’.</a:t>
            </a:r>
            <a:endParaRPr lang="en-US" dirty="0"/>
          </a:p>
        </p:txBody>
      </p:sp>
      <p:sp>
        <p:nvSpPr>
          <p:cNvPr id="16" name="TextBox 15"/>
          <p:cNvSpPr txBox="1"/>
          <p:nvPr/>
        </p:nvSpPr>
        <p:spPr>
          <a:xfrm>
            <a:off x="467544" y="1124744"/>
            <a:ext cx="4104456" cy="646331"/>
          </a:xfrm>
          <a:prstGeom prst="rect">
            <a:avLst/>
          </a:prstGeom>
          <a:noFill/>
          <a:ln>
            <a:solidFill>
              <a:schemeClr val="tx1"/>
            </a:solidFill>
          </a:ln>
        </p:spPr>
        <p:txBody>
          <a:bodyPr wrap="square" rtlCol="0">
            <a:spAutoFit/>
          </a:bodyPr>
          <a:lstStyle/>
          <a:p>
            <a:pPr marL="0" lvl="1"/>
            <a:r>
              <a:rPr lang="en-GB" dirty="0"/>
              <a:t>I believe if people are really concerned with Ronald and how he got into prison, </a:t>
            </a:r>
          </a:p>
        </p:txBody>
      </p:sp>
    </p:spTree>
    <p:extLst>
      <p:ext uri="{BB962C8B-B14F-4D97-AF65-F5344CB8AC3E}">
        <p14:creationId xmlns:p14="http://schemas.microsoft.com/office/powerpoint/2010/main" val="617004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7" name="TextBox 6"/>
          <p:cNvSpPr txBox="1"/>
          <p:nvPr/>
        </p:nvSpPr>
        <p:spPr>
          <a:xfrm>
            <a:off x="5076056" y="1124746"/>
            <a:ext cx="3528392" cy="646331"/>
          </a:xfrm>
          <a:prstGeom prst="rect">
            <a:avLst/>
          </a:prstGeom>
          <a:noFill/>
          <a:ln>
            <a:solidFill>
              <a:schemeClr val="tx1"/>
            </a:solidFill>
          </a:ln>
        </p:spPr>
        <p:txBody>
          <a:bodyPr wrap="square" rtlCol="0">
            <a:spAutoFit/>
          </a:bodyPr>
          <a:lstStyle/>
          <a:p>
            <a:pPr marL="0" lvl="1"/>
            <a:r>
              <a:rPr lang="en-GB" dirty="0"/>
              <a:t>they should find a way to support him</a:t>
            </a:r>
            <a:r>
              <a:rPr lang="en-GB" dirty="0" smtClean="0"/>
              <a:t>.</a:t>
            </a:r>
            <a:endParaRPr lang="en-GB" dirty="0"/>
          </a:p>
        </p:txBody>
      </p:sp>
      <p:sp>
        <p:nvSpPr>
          <p:cNvPr id="8" name="TextBox 7"/>
          <p:cNvSpPr txBox="1"/>
          <p:nvPr/>
        </p:nvSpPr>
        <p:spPr>
          <a:xfrm>
            <a:off x="467544" y="2204866"/>
            <a:ext cx="4104456" cy="369332"/>
          </a:xfrm>
          <a:prstGeom prst="rect">
            <a:avLst/>
          </a:prstGeom>
          <a:noFill/>
          <a:ln>
            <a:solidFill>
              <a:schemeClr val="tx1"/>
            </a:solidFill>
          </a:ln>
        </p:spPr>
        <p:txBody>
          <a:bodyPr wrap="square" rtlCol="0">
            <a:spAutoFit/>
          </a:bodyPr>
          <a:lstStyle/>
          <a:p>
            <a:pPr marL="0" lvl="1"/>
            <a:r>
              <a:rPr lang="en-GB" dirty="0"/>
              <a:t>Unfortunately, he is not the only black </a:t>
            </a:r>
            <a:r>
              <a:rPr lang="en-GB" dirty="0" smtClean="0"/>
              <a:t>man</a:t>
            </a:r>
            <a:endParaRPr lang="en-GB" dirty="0"/>
          </a:p>
        </p:txBody>
      </p:sp>
      <p:sp>
        <p:nvSpPr>
          <p:cNvPr id="9" name="TextBox 8"/>
          <p:cNvSpPr txBox="1"/>
          <p:nvPr/>
        </p:nvSpPr>
        <p:spPr>
          <a:xfrm>
            <a:off x="5076056" y="2204866"/>
            <a:ext cx="3528392" cy="646331"/>
          </a:xfrm>
          <a:prstGeom prst="rect">
            <a:avLst/>
          </a:prstGeom>
          <a:noFill/>
          <a:ln>
            <a:solidFill>
              <a:schemeClr val="tx1"/>
            </a:solidFill>
          </a:ln>
        </p:spPr>
        <p:txBody>
          <a:bodyPr wrap="square" rtlCol="0">
            <a:spAutoFit/>
          </a:bodyPr>
          <a:lstStyle/>
          <a:p>
            <a:pPr marL="0" lvl="1"/>
            <a:r>
              <a:rPr lang="en-GB" dirty="0"/>
              <a:t>to be incarcerated</a:t>
            </a:r>
          </a:p>
          <a:p>
            <a:pPr marL="0" lvl="1"/>
            <a:r>
              <a:rPr lang="en-GB" dirty="0" smtClean="0"/>
              <a:t>in </a:t>
            </a:r>
            <a:r>
              <a:rPr lang="en-GB" dirty="0"/>
              <a:t>an incredibly racist society</a:t>
            </a:r>
            <a:r>
              <a:rPr lang="en-GB" dirty="0" smtClean="0"/>
              <a:t>.</a:t>
            </a:r>
            <a:endParaRPr lang="en-GB" dirty="0"/>
          </a:p>
        </p:txBody>
      </p:sp>
      <p:sp>
        <p:nvSpPr>
          <p:cNvPr id="10" name="TextBox 9"/>
          <p:cNvSpPr txBox="1"/>
          <p:nvPr/>
        </p:nvSpPr>
        <p:spPr>
          <a:xfrm>
            <a:off x="467544" y="2996952"/>
            <a:ext cx="4104456" cy="923330"/>
          </a:xfrm>
          <a:prstGeom prst="rect">
            <a:avLst/>
          </a:prstGeom>
          <a:noFill/>
          <a:ln>
            <a:solidFill>
              <a:schemeClr val="tx1"/>
            </a:solidFill>
          </a:ln>
        </p:spPr>
        <p:txBody>
          <a:bodyPr wrap="square" rtlCol="0">
            <a:spAutoFit/>
          </a:bodyPr>
          <a:lstStyle/>
          <a:p>
            <a:pPr marL="0" lvl="1"/>
            <a:r>
              <a:rPr lang="en-GB" dirty="0"/>
              <a:t>Perhaps we should ask if he would have been sentenced to the same amount of </a:t>
            </a:r>
            <a:r>
              <a:rPr lang="en-GB" dirty="0" smtClean="0"/>
              <a:t>years</a:t>
            </a:r>
            <a:endParaRPr lang="en-GB" dirty="0"/>
          </a:p>
        </p:txBody>
      </p:sp>
      <p:sp>
        <p:nvSpPr>
          <p:cNvPr id="11" name="TextBox 10"/>
          <p:cNvSpPr txBox="1"/>
          <p:nvPr/>
        </p:nvSpPr>
        <p:spPr>
          <a:xfrm>
            <a:off x="467544" y="4077074"/>
            <a:ext cx="4104456" cy="646331"/>
          </a:xfrm>
          <a:prstGeom prst="rect">
            <a:avLst/>
          </a:prstGeom>
          <a:noFill/>
          <a:ln>
            <a:solidFill>
              <a:schemeClr val="tx1"/>
            </a:solidFill>
          </a:ln>
        </p:spPr>
        <p:txBody>
          <a:bodyPr wrap="square" rtlCol="0">
            <a:spAutoFit/>
          </a:bodyPr>
          <a:lstStyle/>
          <a:p>
            <a:pPr marL="0" lvl="1"/>
            <a:r>
              <a:rPr lang="en-GB" dirty="0"/>
              <a:t>Making people believe that the ‘bad’ people </a:t>
            </a:r>
            <a:r>
              <a:rPr lang="en-GB" dirty="0" smtClean="0"/>
              <a:t>are on </a:t>
            </a:r>
            <a:r>
              <a:rPr lang="en-GB" dirty="0"/>
              <a:t>the inside </a:t>
            </a:r>
            <a:endParaRPr lang="en-US" dirty="0"/>
          </a:p>
        </p:txBody>
      </p:sp>
      <p:sp>
        <p:nvSpPr>
          <p:cNvPr id="12" name="TextBox 11"/>
          <p:cNvSpPr txBox="1"/>
          <p:nvPr/>
        </p:nvSpPr>
        <p:spPr>
          <a:xfrm>
            <a:off x="5076056" y="2996954"/>
            <a:ext cx="3528392" cy="646331"/>
          </a:xfrm>
          <a:prstGeom prst="rect">
            <a:avLst/>
          </a:prstGeom>
          <a:noFill/>
          <a:ln>
            <a:solidFill>
              <a:schemeClr val="tx1"/>
            </a:solidFill>
          </a:ln>
        </p:spPr>
        <p:txBody>
          <a:bodyPr wrap="square" rtlCol="0">
            <a:spAutoFit/>
          </a:bodyPr>
          <a:lstStyle/>
          <a:p>
            <a:pPr marL="0" lvl="1"/>
            <a:r>
              <a:rPr lang="en-GB" dirty="0"/>
              <a:t>had he killed two black elderly women</a:t>
            </a:r>
            <a:r>
              <a:rPr lang="en-GB" dirty="0" smtClean="0"/>
              <a:t>.</a:t>
            </a:r>
            <a:endParaRPr lang="en-GB" dirty="0"/>
          </a:p>
        </p:txBody>
      </p:sp>
      <p:sp>
        <p:nvSpPr>
          <p:cNvPr id="13" name="TextBox 12"/>
          <p:cNvSpPr txBox="1"/>
          <p:nvPr/>
        </p:nvSpPr>
        <p:spPr>
          <a:xfrm>
            <a:off x="5076056" y="3861048"/>
            <a:ext cx="3528392" cy="923330"/>
          </a:xfrm>
          <a:prstGeom prst="rect">
            <a:avLst/>
          </a:prstGeom>
          <a:noFill/>
          <a:ln>
            <a:solidFill>
              <a:schemeClr val="tx1"/>
            </a:solidFill>
          </a:ln>
        </p:spPr>
        <p:txBody>
          <a:bodyPr wrap="square" rtlCol="0">
            <a:spAutoFit/>
          </a:bodyPr>
          <a:lstStyle/>
          <a:p>
            <a:pPr marL="0" lvl="1"/>
            <a:r>
              <a:rPr lang="en-GB" dirty="0" smtClean="0"/>
              <a:t>is </a:t>
            </a:r>
            <a:r>
              <a:rPr lang="en-GB" dirty="0"/>
              <a:t>misleading as prison is just a microcosm of the realities of our society</a:t>
            </a:r>
            <a:r>
              <a:rPr lang="en-GB" dirty="0" smtClean="0"/>
              <a:t>.</a:t>
            </a:r>
            <a:endParaRPr lang="en-GB" dirty="0"/>
          </a:p>
        </p:txBody>
      </p:sp>
      <p:sp>
        <p:nvSpPr>
          <p:cNvPr id="14" name="TextBox 13"/>
          <p:cNvSpPr txBox="1"/>
          <p:nvPr/>
        </p:nvSpPr>
        <p:spPr>
          <a:xfrm>
            <a:off x="467544" y="4941168"/>
            <a:ext cx="4104456" cy="923330"/>
          </a:xfrm>
          <a:prstGeom prst="rect">
            <a:avLst/>
          </a:prstGeom>
          <a:noFill/>
          <a:ln>
            <a:solidFill>
              <a:schemeClr val="tx1"/>
            </a:solidFill>
          </a:ln>
        </p:spPr>
        <p:txBody>
          <a:bodyPr wrap="square" rtlCol="0">
            <a:spAutoFit/>
          </a:bodyPr>
          <a:lstStyle/>
          <a:p>
            <a:pPr marL="0" lvl="1"/>
            <a:r>
              <a:rPr lang="en-GB" dirty="0"/>
              <a:t>This 13 year old inside a 38 year old man, even if by some miracle gets a chance to get out of prison, </a:t>
            </a:r>
          </a:p>
        </p:txBody>
      </p:sp>
      <p:sp>
        <p:nvSpPr>
          <p:cNvPr id="15" name="TextBox 14"/>
          <p:cNvSpPr txBox="1"/>
          <p:nvPr/>
        </p:nvSpPr>
        <p:spPr>
          <a:xfrm>
            <a:off x="5076057" y="4941168"/>
            <a:ext cx="2215671" cy="369332"/>
          </a:xfrm>
          <a:prstGeom prst="rect">
            <a:avLst/>
          </a:prstGeom>
          <a:noFill/>
          <a:ln>
            <a:solidFill>
              <a:schemeClr val="tx1"/>
            </a:solidFill>
          </a:ln>
        </p:spPr>
        <p:txBody>
          <a:bodyPr wrap="none" rtlCol="0">
            <a:spAutoFit/>
          </a:bodyPr>
          <a:lstStyle/>
          <a:p>
            <a:r>
              <a:rPr lang="en-GB" dirty="0"/>
              <a:t>will never be ‘normal’.</a:t>
            </a:r>
            <a:endParaRPr lang="en-US" dirty="0"/>
          </a:p>
        </p:txBody>
      </p:sp>
      <p:sp>
        <p:nvSpPr>
          <p:cNvPr id="16" name="TextBox 15"/>
          <p:cNvSpPr txBox="1"/>
          <p:nvPr/>
        </p:nvSpPr>
        <p:spPr>
          <a:xfrm>
            <a:off x="467544" y="1124744"/>
            <a:ext cx="4104456" cy="646331"/>
          </a:xfrm>
          <a:prstGeom prst="rect">
            <a:avLst/>
          </a:prstGeom>
          <a:noFill/>
          <a:ln>
            <a:solidFill>
              <a:schemeClr val="tx1"/>
            </a:solidFill>
          </a:ln>
        </p:spPr>
        <p:txBody>
          <a:bodyPr wrap="square" rtlCol="0">
            <a:spAutoFit/>
          </a:bodyPr>
          <a:lstStyle/>
          <a:p>
            <a:pPr marL="0" lvl="1"/>
            <a:r>
              <a:rPr lang="en-GB" dirty="0"/>
              <a:t>I believe if people are really concerned with Ronald and how he got into prison, </a:t>
            </a:r>
          </a:p>
        </p:txBody>
      </p:sp>
    </p:spTree>
    <p:extLst>
      <p:ext uri="{BB962C8B-B14F-4D97-AF65-F5344CB8AC3E}">
        <p14:creationId xmlns:p14="http://schemas.microsoft.com/office/powerpoint/2010/main" val="17233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ppt_x</p:attrName>
                                        </p:attrNameLst>
                                      </p:cBhvr>
                                      <p:tavLst>
                                        <p:tav tm="0">
                                          <p:val>
                                            <p:strVal val="#ppt_x-#ppt_w*1.125000"/>
                                          </p:val>
                                        </p:tav>
                                        <p:tav tm="100000">
                                          <p:val>
                                            <p:strVal val="#ppt_x"/>
                                          </p:val>
                                        </p:tav>
                                      </p:tavLst>
                                    </p:anim>
                                    <p:animEffect transition="in" filter="wipe(righ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7" name="TextBox 6"/>
          <p:cNvSpPr txBox="1"/>
          <p:nvPr/>
        </p:nvSpPr>
        <p:spPr>
          <a:xfrm>
            <a:off x="323528" y="1196752"/>
            <a:ext cx="3384376" cy="923330"/>
          </a:xfrm>
          <a:prstGeom prst="rect">
            <a:avLst/>
          </a:prstGeom>
          <a:noFill/>
          <a:ln>
            <a:solidFill>
              <a:schemeClr val="tx1"/>
            </a:solidFill>
          </a:ln>
        </p:spPr>
        <p:txBody>
          <a:bodyPr wrap="square" rtlCol="0">
            <a:spAutoFit/>
          </a:bodyPr>
          <a:lstStyle/>
          <a:p>
            <a:pPr marL="0" lvl="1"/>
            <a:r>
              <a:rPr lang="en-GB" dirty="0"/>
              <a:t>I agree that people change from the age of 13 to a man in their </a:t>
            </a:r>
            <a:r>
              <a:rPr lang="en-GB" dirty="0" smtClean="0"/>
              <a:t>30s</a:t>
            </a:r>
            <a:endParaRPr lang="en-GB" dirty="0"/>
          </a:p>
        </p:txBody>
      </p:sp>
      <p:sp>
        <p:nvSpPr>
          <p:cNvPr id="8" name="TextBox 7"/>
          <p:cNvSpPr txBox="1"/>
          <p:nvPr/>
        </p:nvSpPr>
        <p:spPr>
          <a:xfrm>
            <a:off x="4572000" y="1412776"/>
            <a:ext cx="184731" cy="369332"/>
          </a:xfrm>
          <a:prstGeom prst="rect">
            <a:avLst/>
          </a:prstGeom>
          <a:noFill/>
        </p:spPr>
        <p:txBody>
          <a:bodyPr wrap="none" rtlCol="0">
            <a:spAutoFit/>
          </a:bodyPr>
          <a:lstStyle/>
          <a:p>
            <a:endParaRPr lang="en-US" dirty="0"/>
          </a:p>
        </p:txBody>
      </p:sp>
      <p:sp>
        <p:nvSpPr>
          <p:cNvPr id="9" name="TextBox 8"/>
          <p:cNvSpPr txBox="1"/>
          <p:nvPr/>
        </p:nvSpPr>
        <p:spPr>
          <a:xfrm>
            <a:off x="4139953" y="3861049"/>
            <a:ext cx="4608512" cy="923330"/>
          </a:xfrm>
          <a:prstGeom prst="rect">
            <a:avLst/>
          </a:prstGeom>
          <a:noFill/>
          <a:ln>
            <a:solidFill>
              <a:schemeClr val="tx1"/>
            </a:solidFill>
          </a:ln>
        </p:spPr>
        <p:txBody>
          <a:bodyPr wrap="square" rtlCol="0">
            <a:spAutoFit/>
          </a:bodyPr>
          <a:lstStyle/>
          <a:p>
            <a:pPr marL="0" lvl="1"/>
            <a:r>
              <a:rPr lang="en-GB" dirty="0"/>
              <a:t>but the damage was already done and at 13 years of age I disagree with anyone who says that you do not know killing is wrong</a:t>
            </a:r>
            <a:r>
              <a:rPr lang="en-GB" dirty="0" smtClean="0"/>
              <a:t>.</a:t>
            </a:r>
            <a:endParaRPr lang="en-GB" dirty="0"/>
          </a:p>
        </p:txBody>
      </p:sp>
      <p:sp>
        <p:nvSpPr>
          <p:cNvPr id="11" name="TextBox 10"/>
          <p:cNvSpPr txBox="1"/>
          <p:nvPr/>
        </p:nvSpPr>
        <p:spPr>
          <a:xfrm>
            <a:off x="323528" y="2278614"/>
            <a:ext cx="3384376" cy="369332"/>
          </a:xfrm>
          <a:prstGeom prst="rect">
            <a:avLst/>
          </a:prstGeom>
          <a:noFill/>
          <a:ln>
            <a:solidFill>
              <a:schemeClr val="tx1"/>
            </a:solidFill>
          </a:ln>
        </p:spPr>
        <p:txBody>
          <a:bodyPr wrap="square" rtlCol="0">
            <a:spAutoFit/>
          </a:bodyPr>
          <a:lstStyle/>
          <a:p>
            <a:pPr marL="0" lvl="1"/>
            <a:r>
              <a:rPr lang="en-GB" dirty="0"/>
              <a:t>Not only did he kill one woman; </a:t>
            </a:r>
            <a:endParaRPr lang="en-US" dirty="0"/>
          </a:p>
        </p:txBody>
      </p:sp>
      <p:sp>
        <p:nvSpPr>
          <p:cNvPr id="12" name="TextBox 11"/>
          <p:cNvSpPr txBox="1"/>
          <p:nvPr/>
        </p:nvSpPr>
        <p:spPr>
          <a:xfrm>
            <a:off x="4139953" y="1700808"/>
            <a:ext cx="4608512" cy="646331"/>
          </a:xfrm>
          <a:prstGeom prst="rect">
            <a:avLst/>
          </a:prstGeom>
          <a:noFill/>
          <a:ln>
            <a:solidFill>
              <a:schemeClr val="tx1"/>
            </a:solidFill>
          </a:ln>
        </p:spPr>
        <p:txBody>
          <a:bodyPr wrap="square" rtlCol="0">
            <a:spAutoFit/>
          </a:bodyPr>
          <a:lstStyle/>
          <a:p>
            <a:pPr marL="0" lvl="1"/>
            <a:r>
              <a:rPr lang="en-GB" dirty="0"/>
              <a:t>he went on to kill a second and no one will ever know the full circumstances surrounding that</a:t>
            </a:r>
            <a:r>
              <a:rPr lang="en-GB" dirty="0" smtClean="0"/>
              <a:t>.</a:t>
            </a:r>
            <a:endParaRPr lang="en-GB" dirty="0"/>
          </a:p>
        </p:txBody>
      </p:sp>
      <p:sp>
        <p:nvSpPr>
          <p:cNvPr id="13" name="TextBox 12"/>
          <p:cNvSpPr txBox="1"/>
          <p:nvPr/>
        </p:nvSpPr>
        <p:spPr>
          <a:xfrm>
            <a:off x="323528" y="2780929"/>
            <a:ext cx="3384376" cy="923330"/>
          </a:xfrm>
          <a:prstGeom prst="rect">
            <a:avLst/>
          </a:prstGeom>
          <a:noFill/>
          <a:ln>
            <a:solidFill>
              <a:schemeClr val="tx1"/>
            </a:solidFill>
          </a:ln>
        </p:spPr>
        <p:txBody>
          <a:bodyPr wrap="square" rtlCol="0">
            <a:spAutoFit/>
          </a:bodyPr>
          <a:lstStyle/>
          <a:p>
            <a:pPr marL="0" lvl="1"/>
            <a:r>
              <a:rPr lang="en-GB" dirty="0"/>
              <a:t>It is also very tragic that two families had their loved ones so horrifically ripped from </a:t>
            </a:r>
            <a:r>
              <a:rPr lang="en-GB" dirty="0" smtClean="0"/>
              <a:t>them</a:t>
            </a:r>
            <a:endParaRPr lang="en-US" dirty="0"/>
          </a:p>
        </p:txBody>
      </p:sp>
      <p:sp>
        <p:nvSpPr>
          <p:cNvPr id="14" name="TextBox 13"/>
          <p:cNvSpPr txBox="1"/>
          <p:nvPr/>
        </p:nvSpPr>
        <p:spPr>
          <a:xfrm>
            <a:off x="4139953" y="1196752"/>
            <a:ext cx="4608512" cy="369332"/>
          </a:xfrm>
          <a:prstGeom prst="rect">
            <a:avLst/>
          </a:prstGeom>
          <a:noFill/>
          <a:ln>
            <a:solidFill>
              <a:schemeClr val="tx1"/>
            </a:solidFill>
          </a:ln>
        </p:spPr>
        <p:txBody>
          <a:bodyPr wrap="square" rtlCol="0">
            <a:spAutoFit/>
          </a:bodyPr>
          <a:lstStyle/>
          <a:p>
            <a:pPr marL="0" lvl="1"/>
            <a:r>
              <a:rPr lang="en-GB" dirty="0"/>
              <a:t>because they didn’t want their grass cut</a:t>
            </a:r>
            <a:r>
              <a:rPr lang="en-GB" dirty="0" smtClean="0"/>
              <a:t>.</a:t>
            </a:r>
            <a:endParaRPr lang="en-GB" dirty="0"/>
          </a:p>
        </p:txBody>
      </p:sp>
      <p:sp>
        <p:nvSpPr>
          <p:cNvPr id="15" name="TextBox 14"/>
          <p:cNvSpPr txBox="1"/>
          <p:nvPr/>
        </p:nvSpPr>
        <p:spPr>
          <a:xfrm>
            <a:off x="323528" y="3861048"/>
            <a:ext cx="3384376" cy="923330"/>
          </a:xfrm>
          <a:prstGeom prst="rect">
            <a:avLst/>
          </a:prstGeom>
          <a:noFill/>
          <a:ln>
            <a:solidFill>
              <a:schemeClr val="tx1"/>
            </a:solidFill>
          </a:ln>
        </p:spPr>
        <p:txBody>
          <a:bodyPr wrap="square" rtlCol="0">
            <a:spAutoFit/>
          </a:bodyPr>
          <a:lstStyle/>
          <a:p>
            <a:pPr marL="0" lvl="1"/>
            <a:r>
              <a:rPr lang="en-GB" dirty="0"/>
              <a:t>I don’t know a single person who wouldn’t be remorseful for their </a:t>
            </a:r>
            <a:r>
              <a:rPr lang="en-GB" dirty="0" smtClean="0"/>
              <a:t>crimes</a:t>
            </a:r>
            <a:endParaRPr lang="en-US" dirty="0"/>
          </a:p>
        </p:txBody>
      </p:sp>
      <p:sp>
        <p:nvSpPr>
          <p:cNvPr id="16" name="TextBox 15"/>
          <p:cNvSpPr txBox="1"/>
          <p:nvPr/>
        </p:nvSpPr>
        <p:spPr>
          <a:xfrm>
            <a:off x="4139953" y="2780928"/>
            <a:ext cx="4608512" cy="646331"/>
          </a:xfrm>
          <a:prstGeom prst="rect">
            <a:avLst/>
          </a:prstGeom>
          <a:noFill/>
          <a:ln>
            <a:solidFill>
              <a:schemeClr val="tx1"/>
            </a:solidFill>
          </a:ln>
        </p:spPr>
        <p:txBody>
          <a:bodyPr wrap="square" rtlCol="0">
            <a:spAutoFit/>
          </a:bodyPr>
          <a:lstStyle/>
          <a:p>
            <a:pPr marL="0" lvl="1"/>
            <a:r>
              <a:rPr lang="en-GB" dirty="0"/>
              <a:t>when they realised it has resulted in them spending a very long time with very little liberty. </a:t>
            </a:r>
          </a:p>
        </p:txBody>
      </p:sp>
      <p:sp>
        <p:nvSpPr>
          <p:cNvPr id="17" name="TextBox 16"/>
          <p:cNvSpPr txBox="1"/>
          <p:nvPr/>
        </p:nvSpPr>
        <p:spPr>
          <a:xfrm>
            <a:off x="323528" y="4941170"/>
            <a:ext cx="3384376" cy="923330"/>
          </a:xfrm>
          <a:prstGeom prst="rect">
            <a:avLst/>
          </a:prstGeom>
          <a:noFill/>
          <a:ln>
            <a:solidFill>
              <a:srgbClr val="000000"/>
            </a:solidFill>
          </a:ln>
        </p:spPr>
        <p:txBody>
          <a:bodyPr wrap="square" rtlCol="0">
            <a:spAutoFit/>
          </a:bodyPr>
          <a:lstStyle/>
          <a:p>
            <a:pPr marL="0" lvl="1"/>
            <a:r>
              <a:rPr lang="en-GB" dirty="0"/>
              <a:t>The next time someone asks you to buy a Big Issue or comes offering catalogues round your door, </a:t>
            </a:r>
            <a:endParaRPr lang="en-US" dirty="0"/>
          </a:p>
        </p:txBody>
      </p:sp>
      <p:sp>
        <p:nvSpPr>
          <p:cNvPr id="18" name="TextBox 17"/>
          <p:cNvSpPr txBox="1"/>
          <p:nvPr/>
        </p:nvSpPr>
        <p:spPr>
          <a:xfrm>
            <a:off x="4139953" y="5013177"/>
            <a:ext cx="4608512" cy="646331"/>
          </a:xfrm>
          <a:prstGeom prst="rect">
            <a:avLst/>
          </a:prstGeom>
          <a:noFill/>
          <a:ln>
            <a:solidFill>
              <a:srgbClr val="000000"/>
            </a:solidFill>
          </a:ln>
        </p:spPr>
        <p:txBody>
          <a:bodyPr wrap="square" rtlCol="0">
            <a:spAutoFit/>
          </a:bodyPr>
          <a:lstStyle/>
          <a:p>
            <a:pPr marL="0" lvl="1"/>
            <a:r>
              <a:rPr lang="en-GB" dirty="0"/>
              <a:t>imagine if your refusal to do so resulted in you and a loved one being painfully killed</a:t>
            </a:r>
            <a:r>
              <a:rPr lang="en-GB" dirty="0" smtClean="0"/>
              <a:t>.</a:t>
            </a:r>
            <a:endParaRPr lang="en-GB" dirty="0"/>
          </a:p>
        </p:txBody>
      </p:sp>
    </p:spTree>
    <p:extLst>
      <p:ext uri="{BB962C8B-B14F-4D97-AF65-F5344CB8AC3E}">
        <p14:creationId xmlns:p14="http://schemas.microsoft.com/office/powerpoint/2010/main" val="3822054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7" name="TextBox 6"/>
          <p:cNvSpPr txBox="1"/>
          <p:nvPr/>
        </p:nvSpPr>
        <p:spPr>
          <a:xfrm>
            <a:off x="323528" y="1196752"/>
            <a:ext cx="3384376" cy="923330"/>
          </a:xfrm>
          <a:prstGeom prst="rect">
            <a:avLst/>
          </a:prstGeom>
          <a:noFill/>
          <a:ln>
            <a:solidFill>
              <a:schemeClr val="tx1"/>
            </a:solidFill>
          </a:ln>
        </p:spPr>
        <p:txBody>
          <a:bodyPr wrap="square" rtlCol="0">
            <a:spAutoFit/>
          </a:bodyPr>
          <a:lstStyle/>
          <a:p>
            <a:pPr marL="0" lvl="1"/>
            <a:r>
              <a:rPr lang="en-GB" dirty="0"/>
              <a:t>I agree that people change from the age of 13 to a man in their </a:t>
            </a:r>
            <a:r>
              <a:rPr lang="en-GB" dirty="0" smtClean="0"/>
              <a:t>30s</a:t>
            </a:r>
            <a:endParaRPr lang="en-GB" dirty="0"/>
          </a:p>
        </p:txBody>
      </p:sp>
      <p:sp>
        <p:nvSpPr>
          <p:cNvPr id="8" name="TextBox 7"/>
          <p:cNvSpPr txBox="1"/>
          <p:nvPr/>
        </p:nvSpPr>
        <p:spPr>
          <a:xfrm>
            <a:off x="4572000" y="1412776"/>
            <a:ext cx="184731" cy="369332"/>
          </a:xfrm>
          <a:prstGeom prst="rect">
            <a:avLst/>
          </a:prstGeom>
          <a:noFill/>
        </p:spPr>
        <p:txBody>
          <a:bodyPr wrap="none" rtlCol="0">
            <a:spAutoFit/>
          </a:bodyPr>
          <a:lstStyle/>
          <a:p>
            <a:endParaRPr lang="en-US" dirty="0"/>
          </a:p>
        </p:txBody>
      </p:sp>
      <p:sp>
        <p:nvSpPr>
          <p:cNvPr id="9" name="TextBox 8"/>
          <p:cNvSpPr txBox="1"/>
          <p:nvPr/>
        </p:nvSpPr>
        <p:spPr>
          <a:xfrm>
            <a:off x="4211960" y="1196752"/>
            <a:ext cx="4608512" cy="923330"/>
          </a:xfrm>
          <a:prstGeom prst="rect">
            <a:avLst/>
          </a:prstGeom>
          <a:noFill/>
          <a:ln>
            <a:solidFill>
              <a:schemeClr val="tx1"/>
            </a:solidFill>
          </a:ln>
        </p:spPr>
        <p:txBody>
          <a:bodyPr wrap="square" rtlCol="0">
            <a:spAutoFit/>
          </a:bodyPr>
          <a:lstStyle/>
          <a:p>
            <a:pPr marL="0" lvl="1"/>
            <a:r>
              <a:rPr lang="en-GB" dirty="0"/>
              <a:t>but the damage was already done and at 13 years of age I disagree with anyone who says that you do not know killing is wrong</a:t>
            </a:r>
            <a:r>
              <a:rPr lang="en-GB" dirty="0" smtClean="0"/>
              <a:t>.</a:t>
            </a:r>
            <a:endParaRPr lang="en-GB" dirty="0"/>
          </a:p>
        </p:txBody>
      </p:sp>
      <p:sp>
        <p:nvSpPr>
          <p:cNvPr id="11" name="TextBox 10"/>
          <p:cNvSpPr txBox="1"/>
          <p:nvPr/>
        </p:nvSpPr>
        <p:spPr>
          <a:xfrm>
            <a:off x="323528" y="2278614"/>
            <a:ext cx="3384376" cy="369332"/>
          </a:xfrm>
          <a:prstGeom prst="rect">
            <a:avLst/>
          </a:prstGeom>
          <a:noFill/>
          <a:ln>
            <a:solidFill>
              <a:schemeClr val="tx1"/>
            </a:solidFill>
          </a:ln>
        </p:spPr>
        <p:txBody>
          <a:bodyPr wrap="square" rtlCol="0">
            <a:spAutoFit/>
          </a:bodyPr>
          <a:lstStyle/>
          <a:p>
            <a:pPr marL="0" lvl="1"/>
            <a:r>
              <a:rPr lang="en-GB" dirty="0"/>
              <a:t>Not only did he kill one woman; </a:t>
            </a:r>
            <a:endParaRPr lang="en-US" dirty="0"/>
          </a:p>
        </p:txBody>
      </p:sp>
      <p:sp>
        <p:nvSpPr>
          <p:cNvPr id="12" name="TextBox 11"/>
          <p:cNvSpPr txBox="1"/>
          <p:nvPr/>
        </p:nvSpPr>
        <p:spPr>
          <a:xfrm>
            <a:off x="4211960" y="2276872"/>
            <a:ext cx="4608512" cy="646331"/>
          </a:xfrm>
          <a:prstGeom prst="rect">
            <a:avLst/>
          </a:prstGeom>
          <a:noFill/>
          <a:ln>
            <a:solidFill>
              <a:schemeClr val="tx1"/>
            </a:solidFill>
          </a:ln>
        </p:spPr>
        <p:txBody>
          <a:bodyPr wrap="square" rtlCol="0">
            <a:spAutoFit/>
          </a:bodyPr>
          <a:lstStyle/>
          <a:p>
            <a:pPr marL="0" lvl="1"/>
            <a:r>
              <a:rPr lang="en-GB" dirty="0"/>
              <a:t>he went on to kill a second and no one will ever know the full circumstances surrounding that</a:t>
            </a:r>
            <a:r>
              <a:rPr lang="en-GB" dirty="0" smtClean="0"/>
              <a:t>.</a:t>
            </a:r>
            <a:endParaRPr lang="en-GB" dirty="0"/>
          </a:p>
        </p:txBody>
      </p:sp>
      <p:sp>
        <p:nvSpPr>
          <p:cNvPr id="13" name="TextBox 12"/>
          <p:cNvSpPr txBox="1"/>
          <p:nvPr/>
        </p:nvSpPr>
        <p:spPr>
          <a:xfrm>
            <a:off x="323528" y="2780929"/>
            <a:ext cx="3384376" cy="923330"/>
          </a:xfrm>
          <a:prstGeom prst="rect">
            <a:avLst/>
          </a:prstGeom>
          <a:noFill/>
          <a:ln>
            <a:solidFill>
              <a:schemeClr val="tx1"/>
            </a:solidFill>
          </a:ln>
        </p:spPr>
        <p:txBody>
          <a:bodyPr wrap="square" rtlCol="0">
            <a:spAutoFit/>
          </a:bodyPr>
          <a:lstStyle/>
          <a:p>
            <a:pPr marL="0" lvl="1"/>
            <a:r>
              <a:rPr lang="en-GB" dirty="0"/>
              <a:t>It is also very tragic that two families had their loved ones so horrifically ripped from </a:t>
            </a:r>
            <a:r>
              <a:rPr lang="en-GB" dirty="0" smtClean="0"/>
              <a:t>them</a:t>
            </a:r>
            <a:endParaRPr lang="en-US" dirty="0"/>
          </a:p>
        </p:txBody>
      </p:sp>
      <p:sp>
        <p:nvSpPr>
          <p:cNvPr id="14" name="TextBox 13"/>
          <p:cNvSpPr txBox="1"/>
          <p:nvPr/>
        </p:nvSpPr>
        <p:spPr>
          <a:xfrm>
            <a:off x="4211960" y="3356992"/>
            <a:ext cx="4608512" cy="369332"/>
          </a:xfrm>
          <a:prstGeom prst="rect">
            <a:avLst/>
          </a:prstGeom>
          <a:noFill/>
          <a:ln>
            <a:solidFill>
              <a:schemeClr val="tx1"/>
            </a:solidFill>
          </a:ln>
        </p:spPr>
        <p:txBody>
          <a:bodyPr wrap="square" rtlCol="0">
            <a:spAutoFit/>
          </a:bodyPr>
          <a:lstStyle/>
          <a:p>
            <a:pPr marL="0" lvl="1"/>
            <a:r>
              <a:rPr lang="en-GB" dirty="0"/>
              <a:t>because they didn’t want their grass cut</a:t>
            </a:r>
            <a:r>
              <a:rPr lang="en-GB" dirty="0" smtClean="0"/>
              <a:t>.</a:t>
            </a:r>
            <a:endParaRPr lang="en-GB" dirty="0"/>
          </a:p>
        </p:txBody>
      </p:sp>
      <p:sp>
        <p:nvSpPr>
          <p:cNvPr id="15" name="TextBox 14"/>
          <p:cNvSpPr txBox="1"/>
          <p:nvPr/>
        </p:nvSpPr>
        <p:spPr>
          <a:xfrm>
            <a:off x="323528" y="3861048"/>
            <a:ext cx="3384376" cy="923330"/>
          </a:xfrm>
          <a:prstGeom prst="rect">
            <a:avLst/>
          </a:prstGeom>
          <a:noFill/>
          <a:ln>
            <a:solidFill>
              <a:schemeClr val="tx1"/>
            </a:solidFill>
          </a:ln>
        </p:spPr>
        <p:txBody>
          <a:bodyPr wrap="square" rtlCol="0">
            <a:spAutoFit/>
          </a:bodyPr>
          <a:lstStyle/>
          <a:p>
            <a:pPr marL="0" lvl="1"/>
            <a:r>
              <a:rPr lang="en-GB" dirty="0"/>
              <a:t>I don’t know a single person who wouldn’t be remorseful for their </a:t>
            </a:r>
            <a:r>
              <a:rPr lang="en-GB" dirty="0" smtClean="0"/>
              <a:t>crimes</a:t>
            </a:r>
            <a:endParaRPr lang="en-US" dirty="0"/>
          </a:p>
        </p:txBody>
      </p:sp>
      <p:sp>
        <p:nvSpPr>
          <p:cNvPr id="16" name="TextBox 15"/>
          <p:cNvSpPr txBox="1"/>
          <p:nvPr/>
        </p:nvSpPr>
        <p:spPr>
          <a:xfrm>
            <a:off x="4211960" y="3933056"/>
            <a:ext cx="4608512" cy="646331"/>
          </a:xfrm>
          <a:prstGeom prst="rect">
            <a:avLst/>
          </a:prstGeom>
          <a:noFill/>
          <a:ln>
            <a:solidFill>
              <a:schemeClr val="tx1"/>
            </a:solidFill>
          </a:ln>
        </p:spPr>
        <p:txBody>
          <a:bodyPr wrap="square" rtlCol="0">
            <a:spAutoFit/>
          </a:bodyPr>
          <a:lstStyle/>
          <a:p>
            <a:pPr marL="0" lvl="1"/>
            <a:r>
              <a:rPr lang="en-GB" dirty="0"/>
              <a:t>when they realised it has resulted in them spending a very long time with very little liberty. </a:t>
            </a:r>
          </a:p>
        </p:txBody>
      </p:sp>
      <p:sp>
        <p:nvSpPr>
          <p:cNvPr id="17" name="TextBox 16"/>
          <p:cNvSpPr txBox="1"/>
          <p:nvPr/>
        </p:nvSpPr>
        <p:spPr>
          <a:xfrm>
            <a:off x="323528" y="4941170"/>
            <a:ext cx="3384376" cy="923330"/>
          </a:xfrm>
          <a:prstGeom prst="rect">
            <a:avLst/>
          </a:prstGeom>
          <a:noFill/>
          <a:ln>
            <a:solidFill>
              <a:srgbClr val="000000"/>
            </a:solidFill>
          </a:ln>
        </p:spPr>
        <p:txBody>
          <a:bodyPr wrap="square" rtlCol="0">
            <a:spAutoFit/>
          </a:bodyPr>
          <a:lstStyle/>
          <a:p>
            <a:pPr marL="0" lvl="1"/>
            <a:r>
              <a:rPr lang="en-GB" dirty="0"/>
              <a:t>The next time someone asks you to buy a Big Issue or comes offering catalogues round your door, </a:t>
            </a:r>
            <a:endParaRPr lang="en-US" dirty="0"/>
          </a:p>
        </p:txBody>
      </p:sp>
      <p:sp>
        <p:nvSpPr>
          <p:cNvPr id="18" name="TextBox 17"/>
          <p:cNvSpPr txBox="1"/>
          <p:nvPr/>
        </p:nvSpPr>
        <p:spPr>
          <a:xfrm>
            <a:off x="4211960" y="5013177"/>
            <a:ext cx="4608512" cy="646331"/>
          </a:xfrm>
          <a:prstGeom prst="rect">
            <a:avLst/>
          </a:prstGeom>
          <a:noFill/>
          <a:ln>
            <a:solidFill>
              <a:srgbClr val="000000"/>
            </a:solidFill>
          </a:ln>
        </p:spPr>
        <p:txBody>
          <a:bodyPr wrap="square" rtlCol="0">
            <a:spAutoFit/>
          </a:bodyPr>
          <a:lstStyle/>
          <a:p>
            <a:pPr marL="0" lvl="1"/>
            <a:r>
              <a:rPr lang="en-GB" dirty="0"/>
              <a:t>imagine if your refusal to do so resulted in you and a loved one being painfully killed</a:t>
            </a:r>
            <a:r>
              <a:rPr lang="en-GB" dirty="0" smtClean="0"/>
              <a:t>.</a:t>
            </a:r>
            <a:endParaRPr lang="en-GB" dirty="0"/>
          </a:p>
        </p:txBody>
      </p:sp>
    </p:spTree>
    <p:extLst>
      <p:ext uri="{BB962C8B-B14F-4D97-AF65-F5344CB8AC3E}">
        <p14:creationId xmlns:p14="http://schemas.microsoft.com/office/powerpoint/2010/main" val="324626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ppt_x</p:attrName>
                                        </p:attrNameLst>
                                      </p:cBhvr>
                                      <p:tavLst>
                                        <p:tav tm="0">
                                          <p:val>
                                            <p:strVal val="#ppt_x-#ppt_w*1.125000"/>
                                          </p:val>
                                        </p:tav>
                                        <p:tav tm="100000">
                                          <p:val>
                                            <p:strVal val="#ppt_x"/>
                                          </p:val>
                                        </p:tav>
                                      </p:tavLst>
                                    </p:anim>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ppt_x</p:attrName>
                                        </p:attrNameLst>
                                      </p:cBhvr>
                                      <p:tavLst>
                                        <p:tav tm="0">
                                          <p:val>
                                            <p:strVal val="#ppt_x-#ppt_w*1.125000"/>
                                          </p:val>
                                        </p:tav>
                                        <p:tav tm="100000">
                                          <p:val>
                                            <p:strVal val="#ppt_x"/>
                                          </p:val>
                                        </p:tav>
                                      </p:tavLst>
                                    </p:anim>
                                    <p:animEffect transition="in" filter="wipe(righ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ppt_x</p:attrName>
                                        </p:attrNameLst>
                                      </p:cBhvr>
                                      <p:tavLst>
                                        <p:tav tm="0">
                                          <p:val>
                                            <p:strVal val="#ppt_x-#ppt_w*1.125000"/>
                                          </p:val>
                                        </p:tav>
                                        <p:tav tm="100000">
                                          <p:val>
                                            <p:strVal val="#ppt_x"/>
                                          </p:val>
                                        </p:tav>
                                      </p:tavLst>
                                    </p:anim>
                                    <p:animEffect transition="in" filter="wipe(righ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Overview</a:t>
            </a:r>
            <a:br>
              <a:rPr lang="en-GB" dirty="0" smtClean="0"/>
            </a:br>
            <a:r>
              <a:rPr lang="en-GB" dirty="0" smtClean="0"/>
              <a:t/>
            </a:r>
            <a:br>
              <a:rPr lang="en-GB" dirty="0" smtClean="0"/>
            </a:br>
            <a:endParaRPr lang="en-GB" dirty="0"/>
          </a:p>
        </p:txBody>
      </p:sp>
      <p:sp>
        <p:nvSpPr>
          <p:cNvPr id="3" name="Content Placeholder 2"/>
          <p:cNvSpPr>
            <a:spLocks noGrp="1"/>
          </p:cNvSpPr>
          <p:nvPr>
            <p:ph idx="1"/>
          </p:nvPr>
        </p:nvSpPr>
        <p:spPr>
          <a:xfrm>
            <a:off x="685800" y="1417835"/>
            <a:ext cx="7772400" cy="4678165"/>
          </a:xfrm>
        </p:spPr>
        <p:txBody>
          <a:bodyPr/>
          <a:lstStyle/>
          <a:p>
            <a:pPr marL="342900" indent="-342900">
              <a:buFont typeface="Arial" panose="020B0604020202020204" pitchFamily="34" charset="0"/>
              <a:buChar char="•"/>
            </a:pPr>
            <a:endParaRPr lang="en-GB" sz="3200" dirty="0" smtClean="0"/>
          </a:p>
          <a:p>
            <a:pPr marL="342900" indent="-342900">
              <a:buFont typeface="Arial" panose="020B0604020202020204" pitchFamily="34" charset="0"/>
              <a:buChar char="•"/>
            </a:pPr>
            <a:r>
              <a:rPr lang="en-GB" sz="3200" dirty="0" smtClean="0"/>
              <a:t>advantages &amp; disadvantages of using authentic materials in the classroom</a:t>
            </a:r>
          </a:p>
          <a:p>
            <a:pPr marL="342900" indent="-342900">
              <a:buFont typeface="Arial" panose="020B0604020202020204" pitchFamily="34" charset="0"/>
              <a:buChar char="•"/>
            </a:pPr>
            <a:r>
              <a:rPr lang="en-GB" sz="3200" dirty="0"/>
              <a:t>e</a:t>
            </a:r>
            <a:r>
              <a:rPr lang="en-GB" sz="3200" dirty="0" smtClean="0"/>
              <a:t>xample of affectively engaging video &amp; tasks </a:t>
            </a:r>
            <a:r>
              <a:rPr lang="en-GB" sz="3200" dirty="0" smtClean="0">
                <a:sym typeface="Wingdings"/>
              </a:rPr>
              <a:t>rationale</a:t>
            </a:r>
            <a:endParaRPr lang="en-GB" sz="3200" dirty="0" smtClean="0"/>
          </a:p>
          <a:p>
            <a:pPr marL="342900" indent="-342900">
              <a:buFont typeface="Arial" panose="020B0604020202020204" pitchFamily="34" charset="0"/>
              <a:buChar char="•"/>
            </a:pPr>
            <a:endParaRPr lang="en-GB"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6431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0"/>
            <a:ext cx="7272808" cy="908720"/>
          </a:xfrm>
        </p:spPr>
        <p:txBody>
          <a:bodyPr>
            <a:normAutofit fontScale="90000"/>
          </a:bodyPr>
          <a:lstStyle/>
          <a:p>
            <a:pPr algn="l"/>
            <a:r>
              <a:rPr lang="en-GB" sz="3600" b="1" dirty="0" smtClean="0"/>
              <a:t>I chose </a:t>
            </a:r>
            <a:r>
              <a:rPr lang="en-GB" sz="3600" b="1" dirty="0"/>
              <a:t>this text because I feel it </a:t>
            </a:r>
            <a:r>
              <a:rPr lang="en-GB" sz="3600" b="1" dirty="0" smtClean="0"/>
              <a:t>provides</a:t>
            </a:r>
            <a:r>
              <a:rPr lang="en-GB" sz="3600" dirty="0" smtClean="0"/>
              <a:t>:</a:t>
            </a:r>
            <a:endParaRPr lang="en-GB" sz="3600" dirty="0"/>
          </a:p>
        </p:txBody>
      </p:sp>
      <p:sp>
        <p:nvSpPr>
          <p:cNvPr id="3" name="Content Placeholder 2"/>
          <p:cNvSpPr>
            <a:spLocks noGrp="1"/>
          </p:cNvSpPr>
          <p:nvPr>
            <p:ph idx="1"/>
          </p:nvPr>
        </p:nvSpPr>
        <p:spPr/>
        <p:txBody>
          <a:bodyPr/>
          <a:lstStyle/>
          <a:p>
            <a:r>
              <a:rPr lang="en-GB" sz="3600" dirty="0"/>
              <a:t>a</a:t>
            </a:r>
            <a:r>
              <a:rPr lang="en-GB" sz="3600" dirty="0" smtClean="0"/>
              <a:t>ffective engagement</a:t>
            </a:r>
          </a:p>
          <a:p>
            <a:endParaRPr lang="en-GB" sz="3600" dirty="0"/>
          </a:p>
          <a:p>
            <a:r>
              <a:rPr lang="en-GB" sz="3600" dirty="0"/>
              <a:t>c</a:t>
            </a:r>
            <a:r>
              <a:rPr lang="en-GB" sz="3600" dirty="0" smtClean="0"/>
              <a:t>hallenge</a:t>
            </a:r>
          </a:p>
          <a:p>
            <a:endParaRPr lang="en-GB" sz="3600" dirty="0" smtClean="0"/>
          </a:p>
          <a:p>
            <a:r>
              <a:rPr lang="en-GB" sz="3600" dirty="0"/>
              <a:t>a</a:t>
            </a:r>
            <a:r>
              <a:rPr lang="en-GB" sz="3600" dirty="0" smtClean="0"/>
              <a:t>uthenticity</a:t>
            </a:r>
          </a:p>
          <a:p>
            <a:endParaRPr lang="en-GB" sz="3600" i="1" dirty="0"/>
          </a:p>
        </p:txBody>
      </p:sp>
    </p:spTree>
    <p:extLst>
      <p:ext uri="{BB962C8B-B14F-4D97-AF65-F5344CB8AC3E}">
        <p14:creationId xmlns:p14="http://schemas.microsoft.com/office/powerpoint/2010/main" val="20579394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smtClean="0"/>
              <a:t>The tasks</a:t>
            </a:r>
            <a:endParaRPr lang="en-GB" sz="3600" b="1" dirty="0"/>
          </a:p>
        </p:txBody>
      </p:sp>
      <p:sp>
        <p:nvSpPr>
          <p:cNvPr id="3" name="Content Placeholder 2"/>
          <p:cNvSpPr>
            <a:spLocks noGrp="1"/>
          </p:cNvSpPr>
          <p:nvPr>
            <p:ph idx="1"/>
          </p:nvPr>
        </p:nvSpPr>
        <p:spPr/>
        <p:txBody>
          <a:bodyPr>
            <a:normAutofit fontScale="92500" lnSpcReduction="10000"/>
          </a:bodyPr>
          <a:lstStyle/>
          <a:p>
            <a:r>
              <a:rPr lang="en-GB" sz="3600" dirty="0" smtClean="0"/>
              <a:t>Readiness activity*</a:t>
            </a:r>
          </a:p>
          <a:p>
            <a:r>
              <a:rPr lang="en-GB" sz="3600" dirty="0" smtClean="0"/>
              <a:t>Listening activities</a:t>
            </a:r>
          </a:p>
          <a:p>
            <a:r>
              <a:rPr lang="en-GB" sz="3600" dirty="0" smtClean="0"/>
              <a:t>Post-listening activities</a:t>
            </a:r>
          </a:p>
          <a:p>
            <a:r>
              <a:rPr lang="en-GB" sz="3600" dirty="0" smtClean="0"/>
              <a:t>Homework</a:t>
            </a:r>
          </a:p>
          <a:p>
            <a:pPr marL="0" indent="0">
              <a:buNone/>
            </a:pPr>
            <a:endParaRPr lang="en-GB" dirty="0" smtClean="0"/>
          </a:p>
          <a:p>
            <a:pPr marL="0" indent="0">
              <a:buNone/>
            </a:pPr>
            <a:endParaRPr lang="en-GB" dirty="0" smtClean="0"/>
          </a:p>
          <a:p>
            <a:pPr marL="0" indent="0">
              <a:buNone/>
            </a:pPr>
            <a:r>
              <a:rPr lang="en-GB" dirty="0" smtClean="0"/>
              <a:t>*</a:t>
            </a:r>
            <a:r>
              <a:rPr lang="en-GB" sz="1900" dirty="0" smtClean="0"/>
              <a:t>Tomlinson</a:t>
            </a:r>
            <a:r>
              <a:rPr lang="en-GB" sz="1900" dirty="0"/>
              <a:t>, B. (2011a).  ‘Developing principled frameworks for materials development’.  In B. Tomlinson (ed.) </a:t>
            </a:r>
            <a:r>
              <a:rPr lang="en-GB" sz="1900" i="1" dirty="0"/>
              <a:t>Developing</a:t>
            </a:r>
            <a:r>
              <a:rPr lang="en-GB" sz="1900" b="1" i="1" dirty="0"/>
              <a:t> </a:t>
            </a:r>
            <a:r>
              <a:rPr lang="en-GB" sz="1900" i="1" dirty="0"/>
              <a:t>Materials for Language Teaching.</a:t>
            </a:r>
            <a:r>
              <a:rPr lang="en-GB" sz="1900" dirty="0"/>
              <a:t>  London: Continuum Press, 107-129.</a:t>
            </a:r>
          </a:p>
          <a:p>
            <a:endParaRPr lang="en-GB" dirty="0" smtClean="0"/>
          </a:p>
        </p:txBody>
      </p:sp>
    </p:spTree>
    <p:extLst>
      <p:ext uri="{BB962C8B-B14F-4D97-AF65-F5344CB8AC3E}">
        <p14:creationId xmlns:p14="http://schemas.microsoft.com/office/powerpoint/2010/main" val="3436553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Director of operations for a corporation</a:t>
            </a:r>
            <a:br>
              <a:rPr lang="en-GB" dirty="0"/>
            </a:br>
            <a:endParaRPr lang="en-GB"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728465919"/>
              </p:ext>
            </p:extLst>
          </p:nvPr>
        </p:nvGraphicFramePr>
        <p:xfrm>
          <a:off x="539552" y="1700808"/>
          <a:ext cx="8169397" cy="4786441"/>
        </p:xfrm>
        <a:graphic>
          <a:graphicData uri="http://schemas.openxmlformats.org/drawingml/2006/table">
            <a:tbl>
              <a:tblPr firstRow="1" firstCol="1" bandRow="1">
                <a:tableStyleId>{5C22544A-7EE6-4342-B048-85BDC9FD1C3A}</a:tableStyleId>
              </a:tblPr>
              <a:tblGrid>
                <a:gridCol w="2722543"/>
                <a:gridCol w="2723427"/>
                <a:gridCol w="2723427"/>
              </a:tblGrid>
              <a:tr h="1196610">
                <a:tc>
                  <a:txBody>
                    <a:bodyPr/>
                    <a:lstStyle/>
                    <a:p>
                      <a:pPr marL="457200">
                        <a:lnSpc>
                          <a:spcPct val="115000"/>
                        </a:lnSpc>
                        <a:spcAft>
                          <a:spcPts val="0"/>
                        </a:spcAft>
                      </a:pPr>
                      <a:r>
                        <a:rPr lang="en-GB" sz="1600" dirty="0">
                          <a:effectLst/>
                        </a:rPr>
                        <a:t>skills &amp; qualifications</a:t>
                      </a:r>
                      <a:endParaRPr lang="en-GB" sz="1100" dirty="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dirty="0">
                          <a:effectLst/>
                        </a:rPr>
                        <a:t> </a:t>
                      </a:r>
                      <a:endParaRPr lang="en-GB" sz="1100" dirty="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a:effectLst/>
                        </a:rPr>
                        <a:t> </a:t>
                      </a:r>
                      <a:endParaRPr lang="en-GB" sz="1100">
                        <a:effectLst/>
                        <a:latin typeface="Calibri"/>
                        <a:ea typeface="Calibri"/>
                        <a:cs typeface="Times New Roman"/>
                      </a:endParaRPr>
                    </a:p>
                  </a:txBody>
                  <a:tcPr marL="63335" marR="63335" marT="0" marB="0"/>
                </a:tc>
              </a:tr>
              <a:tr h="788562">
                <a:tc>
                  <a:txBody>
                    <a:bodyPr/>
                    <a:lstStyle/>
                    <a:p>
                      <a:pPr marL="457200">
                        <a:lnSpc>
                          <a:spcPct val="115000"/>
                        </a:lnSpc>
                        <a:spcAft>
                          <a:spcPts val="0"/>
                        </a:spcAft>
                      </a:pPr>
                      <a:r>
                        <a:rPr lang="en-GB" sz="1600">
                          <a:effectLst/>
                        </a:rPr>
                        <a:t>responsibilities</a:t>
                      </a:r>
                      <a:endParaRPr lang="en-GB" sz="110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a:effectLst/>
                        </a:rPr>
                        <a:t> </a:t>
                      </a:r>
                      <a:endParaRPr lang="en-GB" sz="110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a:effectLst/>
                        </a:rPr>
                        <a:t> </a:t>
                      </a:r>
                      <a:endParaRPr lang="en-GB" sz="1100">
                        <a:effectLst/>
                        <a:latin typeface="Calibri"/>
                        <a:ea typeface="Calibri"/>
                        <a:cs typeface="Times New Roman"/>
                      </a:endParaRPr>
                    </a:p>
                  </a:txBody>
                  <a:tcPr marL="63335" marR="63335" marT="0" marB="0"/>
                </a:tc>
              </a:tr>
              <a:tr h="1604659">
                <a:tc>
                  <a:txBody>
                    <a:bodyPr/>
                    <a:lstStyle/>
                    <a:p>
                      <a:pPr marL="457200">
                        <a:lnSpc>
                          <a:spcPct val="115000"/>
                        </a:lnSpc>
                        <a:spcAft>
                          <a:spcPts val="0"/>
                        </a:spcAft>
                      </a:pPr>
                      <a:r>
                        <a:rPr lang="en-GB" sz="1600">
                          <a:effectLst/>
                        </a:rPr>
                        <a:t>working day, holidays &amp; pay</a:t>
                      </a:r>
                      <a:endParaRPr lang="en-GB" sz="110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a:effectLst/>
                        </a:rPr>
                        <a:t> </a:t>
                      </a:r>
                      <a:endParaRPr lang="en-GB" sz="110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a:effectLst/>
                        </a:rPr>
                        <a:t> </a:t>
                      </a:r>
                      <a:endParaRPr lang="en-GB" sz="1100">
                        <a:effectLst/>
                        <a:latin typeface="Calibri"/>
                        <a:ea typeface="Calibri"/>
                        <a:cs typeface="Times New Roman"/>
                      </a:endParaRPr>
                    </a:p>
                  </a:txBody>
                  <a:tcPr marL="63335" marR="63335" marT="0" marB="0"/>
                </a:tc>
              </a:tr>
              <a:tr h="1196610">
                <a:tc>
                  <a:txBody>
                    <a:bodyPr/>
                    <a:lstStyle/>
                    <a:p>
                      <a:pPr marL="457200">
                        <a:lnSpc>
                          <a:spcPct val="115000"/>
                        </a:lnSpc>
                        <a:spcAft>
                          <a:spcPts val="0"/>
                        </a:spcAft>
                      </a:pPr>
                      <a:r>
                        <a:rPr lang="en-GB" sz="1600">
                          <a:effectLst/>
                        </a:rPr>
                        <a:t>working environment</a:t>
                      </a:r>
                      <a:endParaRPr lang="en-GB" sz="110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a:effectLst/>
                        </a:rPr>
                        <a:t> </a:t>
                      </a:r>
                      <a:endParaRPr lang="en-GB" sz="1100">
                        <a:effectLst/>
                        <a:latin typeface="Calibri"/>
                        <a:ea typeface="Calibri"/>
                        <a:cs typeface="Times New Roman"/>
                      </a:endParaRPr>
                    </a:p>
                  </a:txBody>
                  <a:tcPr marL="63335" marR="63335" marT="0" marB="0"/>
                </a:tc>
                <a:tc>
                  <a:txBody>
                    <a:bodyPr/>
                    <a:lstStyle/>
                    <a:p>
                      <a:pPr marL="457200" algn="ctr">
                        <a:lnSpc>
                          <a:spcPct val="115000"/>
                        </a:lnSpc>
                        <a:spcAft>
                          <a:spcPts val="0"/>
                        </a:spcAft>
                      </a:pPr>
                      <a:r>
                        <a:rPr lang="en-GB" sz="1600" dirty="0">
                          <a:effectLst/>
                        </a:rPr>
                        <a:t> </a:t>
                      </a:r>
                      <a:endParaRPr lang="en-GB" sz="1100" dirty="0">
                        <a:effectLst/>
                        <a:latin typeface="Calibri"/>
                        <a:ea typeface="Calibri"/>
                        <a:cs typeface="Times New Roman"/>
                      </a:endParaRPr>
                    </a:p>
                  </a:txBody>
                  <a:tcPr marL="63335" marR="63335" marT="0" marB="0"/>
                </a:tc>
              </a:tr>
            </a:tbl>
          </a:graphicData>
        </a:graphic>
      </p:graphicFrame>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A59956F-D8FB-4FAE-A2E8-5AAEE1AAB7FC}" type="slidenum">
              <a:rPr lang="en-GB" smtClean="0">
                <a:solidFill>
                  <a:prstClr val="black">
                    <a:tint val="75000"/>
                  </a:prstClr>
                </a:solidFill>
              </a:rPr>
              <a:pPr/>
              <a:t>22</a:t>
            </a:fld>
            <a:endParaRPr lang="en-GB" dirty="0">
              <a:solidFill>
                <a:prstClr val="black">
                  <a:tint val="75000"/>
                </a:prstClr>
              </a:solidFill>
            </a:endParaRPr>
          </a:p>
        </p:txBody>
      </p:sp>
      <p:sp>
        <p:nvSpPr>
          <p:cNvPr id="9" name="Rectangle 2"/>
          <p:cNvSpPr>
            <a:spLocks noChangeArrowheads="1"/>
          </p:cNvSpPr>
          <p:nvPr/>
        </p:nvSpPr>
        <p:spPr bwMode="auto">
          <a:xfrm>
            <a:off x="1861934" y="2937947"/>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00060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Venn diagram</a:t>
            </a:r>
            <a:endParaRPr lang="en-GB" dirty="0"/>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A59956F-D8FB-4FAE-A2E8-5AAEE1AAB7FC}" type="slidenum">
              <a:rPr lang="en-GB" smtClean="0">
                <a:solidFill>
                  <a:prstClr val="black">
                    <a:tint val="75000"/>
                  </a:prstClr>
                </a:solidFill>
              </a:rPr>
              <a:pPr/>
              <a:t>23</a:t>
            </a:fld>
            <a:endParaRPr lang="en-GB" dirty="0">
              <a:solidFill>
                <a:prstClr val="black">
                  <a:tint val="75000"/>
                </a:prstClr>
              </a:solidFill>
            </a:endParaRPr>
          </a:p>
        </p:txBody>
      </p:sp>
      <p:pic>
        <p:nvPicPr>
          <p:cNvPr id="6" name="irc_mi" descr="Image result for venn diagrams">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5818" y="1458930"/>
            <a:ext cx="6765228" cy="4171308"/>
          </a:xfrm>
          <a:prstGeom prst="rect">
            <a:avLst/>
          </a:prstGeom>
          <a:noFill/>
          <a:ln>
            <a:noFill/>
          </a:ln>
        </p:spPr>
      </p:pic>
    </p:spTree>
    <p:extLst>
      <p:ext uri="{BB962C8B-B14F-4D97-AF65-F5344CB8AC3E}">
        <p14:creationId xmlns:p14="http://schemas.microsoft.com/office/powerpoint/2010/main" val="4137143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Interview For World's Toughest Job.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8714" y="1638301"/>
            <a:ext cx="7346573" cy="4473575"/>
          </a:xfrm>
        </p:spPr>
      </p:pic>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A59956F-D8FB-4FAE-A2E8-5AAEE1AAB7FC}" type="slidenum">
              <a:rPr lang="en-GB" smtClean="0">
                <a:solidFill>
                  <a:prstClr val="black">
                    <a:tint val="75000"/>
                  </a:prstClr>
                </a:solidFill>
              </a:rPr>
              <a:pPr/>
              <a:t>24</a:t>
            </a:fld>
            <a:endParaRPr lang="en-GB" dirty="0">
              <a:solidFill>
                <a:prstClr val="black">
                  <a:tint val="75000"/>
                </a:prstClr>
              </a:solidFill>
            </a:endParaRPr>
          </a:p>
        </p:txBody>
      </p:sp>
    </p:spTree>
    <p:extLst>
      <p:ext uri="{BB962C8B-B14F-4D97-AF65-F5344CB8AC3E}">
        <p14:creationId xmlns:p14="http://schemas.microsoft.com/office/powerpoint/2010/main" val="776567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job related vocab from video</a:t>
            </a:r>
            <a:endParaRPr lang="en-GB"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a:t>m</a:t>
            </a:r>
            <a:r>
              <a:rPr lang="en-GB" dirty="0" smtClean="0"/>
              <a:t>obility</a:t>
            </a:r>
          </a:p>
          <a:p>
            <a:pPr marL="342900" indent="-342900">
              <a:buFont typeface="Arial" panose="020B0604020202020204" pitchFamily="34" charset="0"/>
              <a:buChar char="•"/>
            </a:pPr>
            <a:r>
              <a:rPr lang="en-GB" dirty="0"/>
              <a:t>t</a:t>
            </a:r>
            <a:r>
              <a:rPr lang="en-GB" dirty="0" smtClean="0"/>
              <a:t>o think on one’s feet</a:t>
            </a:r>
          </a:p>
          <a:p>
            <a:pPr marL="342900" indent="-342900">
              <a:buFont typeface="Arial" panose="020B0604020202020204" pitchFamily="34" charset="0"/>
              <a:buChar char="•"/>
            </a:pPr>
            <a:r>
              <a:rPr lang="en-GB" dirty="0"/>
              <a:t>h</a:t>
            </a:r>
            <a:r>
              <a:rPr lang="en-GB" dirty="0" smtClean="0"/>
              <a:t>igh level stamina</a:t>
            </a:r>
          </a:p>
          <a:p>
            <a:pPr marL="342900" indent="-342900">
              <a:buFont typeface="Arial" panose="020B0604020202020204" pitchFamily="34" charset="0"/>
              <a:buChar char="•"/>
            </a:pPr>
            <a:r>
              <a:rPr lang="en-GB" dirty="0"/>
              <a:t>i</a:t>
            </a:r>
            <a:r>
              <a:rPr lang="en-GB" dirty="0" smtClean="0"/>
              <a:t>nterpersonal skills</a:t>
            </a:r>
          </a:p>
          <a:p>
            <a:pPr marL="342900" indent="-342900">
              <a:buFont typeface="Arial" panose="020B0604020202020204" pitchFamily="34" charset="0"/>
              <a:buChar char="•"/>
            </a:pPr>
            <a:r>
              <a:rPr lang="en-GB" dirty="0"/>
              <a:t>w</a:t>
            </a:r>
            <a:r>
              <a:rPr lang="en-GB" dirty="0" smtClean="0"/>
              <a:t>ear several hats</a:t>
            </a:r>
          </a:p>
          <a:p>
            <a:pPr marL="342900" indent="-342900">
              <a:buFont typeface="Arial" panose="020B0604020202020204" pitchFamily="34" charset="0"/>
              <a:buChar char="•"/>
            </a:pPr>
            <a:r>
              <a:rPr lang="en-GB" dirty="0"/>
              <a:t>w</a:t>
            </a:r>
            <a:r>
              <a:rPr lang="en-GB" dirty="0" smtClean="0"/>
              <a:t>orkload</a:t>
            </a:r>
          </a:p>
          <a:p>
            <a:pPr marL="342900" indent="-342900">
              <a:buFont typeface="Arial" panose="020B0604020202020204" pitchFamily="34" charset="0"/>
              <a:buChar char="•"/>
            </a:pPr>
            <a:r>
              <a:rPr lang="en-GB" dirty="0"/>
              <a:t>g</a:t>
            </a:r>
            <a:r>
              <a:rPr lang="en-GB" dirty="0" smtClean="0"/>
              <a:t>ive one’s life up</a:t>
            </a:r>
          </a:p>
          <a:p>
            <a:pPr marL="342900" indent="-342900">
              <a:buFont typeface="Arial" panose="020B0604020202020204" pitchFamily="34" charset="0"/>
              <a:buChar char="•"/>
            </a:pPr>
            <a:r>
              <a:rPr lang="en-GB" dirty="0"/>
              <a:t>p</a:t>
            </a:r>
            <a:r>
              <a:rPr lang="en-GB" dirty="0" smtClean="0"/>
              <a:t>ro bono</a:t>
            </a:r>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A59956F-D8FB-4FAE-A2E8-5AAEE1AAB7FC}" type="slidenum">
              <a:rPr lang="en-GB" smtClean="0">
                <a:solidFill>
                  <a:prstClr val="black">
                    <a:tint val="75000"/>
                  </a:prstClr>
                </a:solidFill>
              </a:rPr>
              <a:pPr/>
              <a:t>25</a:t>
            </a:fld>
            <a:endParaRPr lang="en-GB" dirty="0">
              <a:solidFill>
                <a:prstClr val="black">
                  <a:tint val="75000"/>
                </a:prstClr>
              </a:solidFill>
            </a:endParaRPr>
          </a:p>
        </p:txBody>
      </p:sp>
    </p:spTree>
    <p:extLst>
      <p:ext uri="{BB962C8B-B14F-4D97-AF65-F5344CB8AC3E}">
        <p14:creationId xmlns:p14="http://schemas.microsoft.com/office/powerpoint/2010/main" val="3561308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video</a:t>
            </a:r>
            <a:endParaRPr lang="en-GB" dirty="0"/>
          </a:p>
        </p:txBody>
      </p:sp>
      <p:sp>
        <p:nvSpPr>
          <p:cNvPr id="3" name="Content Placeholder 2"/>
          <p:cNvSpPr>
            <a:spLocks noGrp="1"/>
          </p:cNvSpPr>
          <p:nvPr>
            <p:ph idx="1"/>
          </p:nvPr>
        </p:nvSpPr>
        <p:spPr/>
        <p:txBody>
          <a:bodyPr/>
          <a:lstStyle/>
          <a:p>
            <a:pPr lvl="0"/>
            <a:r>
              <a:rPr lang="en-GB" dirty="0">
                <a:hlinkClick r:id="rId2"/>
              </a:rPr>
              <a:t>https://</a:t>
            </a:r>
            <a:r>
              <a:rPr lang="en-GB" dirty="0" smtClean="0">
                <a:hlinkClick r:id="rId2"/>
              </a:rPr>
              <a:t>m.youtube.com/watch?v=fqMujHAEl3M</a:t>
            </a:r>
            <a:endParaRPr lang="en-GB" dirty="0" smtClean="0"/>
          </a:p>
          <a:p>
            <a:pPr lvl="0"/>
            <a:endParaRPr lang="en-GB" dirty="0" smtClean="0"/>
          </a:p>
          <a:p>
            <a:pPr lvl="0"/>
            <a:endParaRPr lang="en-GB" dirty="0"/>
          </a:p>
          <a:p>
            <a:endParaRPr lang="en-GB" dirty="0"/>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A59956F-D8FB-4FAE-A2E8-5AAEE1AAB7FC}" type="slidenum">
              <a:rPr lang="en-GB" smtClean="0">
                <a:solidFill>
                  <a:prstClr val="black">
                    <a:tint val="75000"/>
                  </a:prstClr>
                </a:solidFill>
              </a:rPr>
              <a:pPr/>
              <a:t>26</a:t>
            </a:fld>
            <a:endParaRPr lang="en-GB" dirty="0">
              <a:solidFill>
                <a:prstClr val="black">
                  <a:tint val="75000"/>
                </a:prstClr>
              </a:solidFill>
            </a:endParaRPr>
          </a:p>
        </p:txBody>
      </p:sp>
    </p:spTree>
    <p:extLst>
      <p:ext uri="{BB962C8B-B14F-4D97-AF65-F5344CB8AC3E}">
        <p14:creationId xmlns:p14="http://schemas.microsoft.com/office/powerpoint/2010/main" val="1837741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Jobs fair</a:t>
            </a:r>
            <a:endParaRPr lang="en-GB" dirty="0"/>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A59956F-D8FB-4FAE-A2E8-5AAEE1AAB7FC}" type="slidenum">
              <a:rPr lang="en-GB" smtClean="0">
                <a:solidFill>
                  <a:prstClr val="black">
                    <a:tint val="75000"/>
                  </a:prstClr>
                </a:solidFill>
              </a:rPr>
              <a:pPr/>
              <a:t>27</a:t>
            </a:fld>
            <a:endParaRPr lang="en-GB" dirty="0">
              <a:solidFill>
                <a:prstClr val="black">
                  <a:tint val="75000"/>
                </a:prstClr>
              </a:solidFill>
            </a:endParaRPr>
          </a:p>
        </p:txBody>
      </p:sp>
      <p:pic>
        <p:nvPicPr>
          <p:cNvPr id="6" name="irc_mi" descr="Image result for clowns">
            <a:hlinkClick r:id="rId2"/>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98731" y="1600201"/>
            <a:ext cx="1969189" cy="2149867"/>
          </a:xfrm>
          <a:prstGeom prst="rect">
            <a:avLst/>
          </a:prstGeom>
          <a:noFill/>
          <a:ln>
            <a:noFill/>
          </a:ln>
        </p:spPr>
      </p:pic>
      <p:pic>
        <p:nvPicPr>
          <p:cNvPr id="7" name="irc_mi" descr="Image result for spy">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3969" y="1825482"/>
            <a:ext cx="3566116" cy="1809750"/>
          </a:xfrm>
          <a:prstGeom prst="rect">
            <a:avLst/>
          </a:prstGeom>
          <a:noFill/>
          <a:ln>
            <a:noFill/>
          </a:ln>
        </p:spPr>
      </p:pic>
      <p:pic>
        <p:nvPicPr>
          <p:cNvPr id="8" name="irc_mi" descr="Image result for ghost buster">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5713" y="4011998"/>
            <a:ext cx="2317594" cy="1875155"/>
          </a:xfrm>
          <a:prstGeom prst="rect">
            <a:avLst/>
          </a:prstGeom>
          <a:noFill/>
          <a:ln>
            <a:noFill/>
          </a:ln>
        </p:spPr>
      </p:pic>
    </p:spTree>
    <p:extLst>
      <p:ext uri="{BB962C8B-B14F-4D97-AF65-F5344CB8AC3E}">
        <p14:creationId xmlns:p14="http://schemas.microsoft.com/office/powerpoint/2010/main" val="20142228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Job fair</a:t>
            </a:r>
            <a:endParaRPr lang="en-GB"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GB" dirty="0"/>
              <a:t>a</a:t>
            </a:r>
            <a:r>
              <a:rPr lang="en-GB" dirty="0" smtClean="0"/>
              <a:t>ll jobs odd</a:t>
            </a:r>
          </a:p>
          <a:p>
            <a:pPr marL="342900" indent="-342900">
              <a:buFont typeface="Arial" panose="020B0604020202020204" pitchFamily="34" charset="0"/>
              <a:buChar char="•"/>
            </a:pPr>
            <a:r>
              <a:rPr lang="en-GB" dirty="0"/>
              <a:t>e</a:t>
            </a:r>
            <a:r>
              <a:rPr lang="en-GB" dirty="0" smtClean="0"/>
              <a:t>ach pair chooses an odd job they’d like to recruit for</a:t>
            </a:r>
            <a:r>
              <a:rPr lang="en-GB" dirty="0" smtClean="0">
                <a:sym typeface="Wingdings"/>
              </a:rPr>
              <a:t>6/8 questions to find best candidate for chosen job</a:t>
            </a:r>
          </a:p>
          <a:p>
            <a:pPr marL="342900" indent="-342900">
              <a:buFont typeface="Arial" panose="020B0604020202020204" pitchFamily="34" charset="0"/>
              <a:buChar char="•"/>
            </a:pPr>
            <a:r>
              <a:rPr lang="en-GB" dirty="0" smtClean="0">
                <a:sym typeface="Wingdings"/>
              </a:rPr>
              <a:t>A &amp; B A begins interview; B is the candidate</a:t>
            </a:r>
          </a:p>
          <a:p>
            <a:pPr marL="342900" indent="-342900">
              <a:buFont typeface="Arial" panose="020B0604020202020204" pitchFamily="34" charset="0"/>
              <a:buChar char="•"/>
            </a:pPr>
            <a:r>
              <a:rPr lang="en-GB" dirty="0" smtClean="0">
                <a:sym typeface="Wingdings"/>
              </a:rPr>
              <a:t>3-4 minutes per interview to convince interviewer they are the best person for job</a:t>
            </a:r>
          </a:p>
          <a:p>
            <a:pPr marL="342900" indent="-342900">
              <a:buFont typeface="Arial" panose="020B0604020202020204" pitchFamily="34" charset="0"/>
              <a:buChar char="•"/>
            </a:pPr>
            <a:r>
              <a:rPr lang="en-GB" dirty="0" smtClean="0">
                <a:sym typeface="Wingdings"/>
              </a:rPr>
              <a:t>After 5 rounds, A &amp; B swap roles</a:t>
            </a:r>
          </a:p>
          <a:p>
            <a:pPr marL="342900" indent="-342900">
              <a:buFont typeface="Arial" panose="020B0604020202020204" pitchFamily="34" charset="0"/>
              <a:buChar char="•"/>
            </a:pPr>
            <a:r>
              <a:rPr lang="en-GB" dirty="0" smtClean="0">
                <a:sym typeface="Wingdings"/>
              </a:rPr>
              <a:t>A &amp; B get together again &amp; discuss candidates</a:t>
            </a:r>
          </a:p>
          <a:p>
            <a:pPr marL="342900" indent="-342900">
              <a:buFont typeface="Arial" panose="020B0604020202020204" pitchFamily="34" charset="0"/>
              <a:buChar char="•"/>
            </a:pPr>
            <a:r>
              <a:rPr lang="en-GB" dirty="0" smtClean="0">
                <a:sym typeface="Wingdings"/>
              </a:rPr>
              <a:t>Open class jobs are offered to best candidates</a:t>
            </a:r>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endParaRPr lang="en-GB" dirty="0"/>
          </a:p>
        </p:txBody>
      </p:sp>
      <p:sp>
        <p:nvSpPr>
          <p:cNvPr id="4" name="Footer Placeholder 3"/>
          <p:cNvSpPr>
            <a:spLocks noGrp="1"/>
          </p:cNvSpPr>
          <p:nvPr>
            <p:ph type="ftr" sz="quarter" idx="11"/>
          </p:nvPr>
        </p:nvSpPr>
        <p:spPr/>
        <p:txBody>
          <a:bodyPr/>
          <a:lstStyle/>
          <a:p>
            <a:endParaRPr lang="en-GB" dirty="0">
              <a:solidFill>
                <a:prstClr val="black">
                  <a:tint val="75000"/>
                </a:prstClr>
              </a:solidFill>
              <a:latin typeface="Verdana"/>
            </a:endParaRPr>
          </a:p>
        </p:txBody>
      </p:sp>
      <p:sp>
        <p:nvSpPr>
          <p:cNvPr id="5" name="Slide Number Placeholder 4"/>
          <p:cNvSpPr>
            <a:spLocks noGrp="1"/>
          </p:cNvSpPr>
          <p:nvPr>
            <p:ph type="sldNum" sz="quarter" idx="12"/>
          </p:nvPr>
        </p:nvSpPr>
        <p:spPr/>
        <p:txBody>
          <a:bodyPr/>
          <a:lstStyle/>
          <a:p>
            <a:fld id="{1A59956F-D8FB-4FAE-A2E8-5AAEE1AAB7FC}" type="slidenum">
              <a:rPr lang="en-GB" smtClean="0">
                <a:solidFill>
                  <a:prstClr val="black">
                    <a:tint val="75000"/>
                  </a:prstClr>
                </a:solidFill>
              </a:rPr>
              <a:pPr/>
              <a:t>28</a:t>
            </a:fld>
            <a:endParaRPr lang="en-GB" dirty="0">
              <a:solidFill>
                <a:prstClr val="black">
                  <a:tint val="75000"/>
                </a:prstClr>
              </a:solidFill>
            </a:endParaRPr>
          </a:p>
        </p:txBody>
      </p:sp>
    </p:spTree>
    <p:extLst>
      <p:ext uri="{BB962C8B-B14F-4D97-AF65-F5344CB8AC3E}">
        <p14:creationId xmlns:p14="http://schemas.microsoft.com/office/powerpoint/2010/main" val="19317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algn="ctr"/>
            <a:r>
              <a:rPr lang="en-GB" sz="4800" dirty="0" smtClean="0"/>
              <a:t>Thank you for listening and taking part!</a:t>
            </a:r>
          </a:p>
          <a:p>
            <a:endParaRPr lang="en-GB" sz="4000" smtClean="0"/>
          </a:p>
          <a:p>
            <a:r>
              <a:rPr lang="en-GB" sz="4000" smtClean="0"/>
              <a:t>maria@nile-elt.com</a:t>
            </a:r>
            <a:endParaRPr lang="en-GB" sz="4000" dirty="0"/>
          </a:p>
        </p:txBody>
      </p:sp>
      <p:sp>
        <p:nvSpPr>
          <p:cNvPr id="4" name="Date Placeholder 3"/>
          <p:cNvSpPr>
            <a:spLocks noGrp="1"/>
          </p:cNvSpPr>
          <p:nvPr>
            <p:ph type="dt" sz="half" idx="10"/>
          </p:nvPr>
        </p:nvSpPr>
        <p:spPr/>
        <p:txBody>
          <a:bodyPr/>
          <a:lstStyle/>
          <a:p>
            <a:fld id="{71C4DEEF-062D-4B29-851E-C31D1768762D}" type="datetime1">
              <a:rPr lang="de-AT" smtClean="0"/>
              <a:t>21.05.2018</a:t>
            </a:fld>
            <a:endParaRPr lang="de-AT" dirty="0"/>
          </a:p>
        </p:txBody>
      </p:sp>
      <p:sp>
        <p:nvSpPr>
          <p:cNvPr id="5" name="Footer Placeholder 4"/>
          <p:cNvSpPr>
            <a:spLocks noGrp="1"/>
          </p:cNvSpPr>
          <p:nvPr>
            <p:ph type="ftr" sz="quarter" idx="11"/>
          </p:nvPr>
        </p:nvSpPr>
        <p:spPr/>
        <p:txBody>
          <a:bodyPr/>
          <a:lstStyle/>
          <a:p>
            <a:r>
              <a:rPr lang="de-AT" smtClean="0"/>
              <a:t>www.palm-edu.eu</a:t>
            </a:r>
            <a:endParaRPr lang="de-AT" dirty="0"/>
          </a:p>
        </p:txBody>
      </p:sp>
      <p:sp>
        <p:nvSpPr>
          <p:cNvPr id="6" name="Slide Number Placeholder 5"/>
          <p:cNvSpPr>
            <a:spLocks noGrp="1"/>
          </p:cNvSpPr>
          <p:nvPr>
            <p:ph type="sldNum" sz="quarter" idx="12"/>
          </p:nvPr>
        </p:nvSpPr>
        <p:spPr/>
        <p:txBody>
          <a:bodyPr/>
          <a:lstStyle/>
          <a:p>
            <a:fld id="{18464647-087C-4896-8B42-4573CD4850D3}" type="slidenum">
              <a:rPr lang="de-AT" smtClean="0"/>
              <a:pPr/>
              <a:t>29</a:t>
            </a:fld>
            <a:endParaRPr lang="de-AT"/>
          </a:p>
        </p:txBody>
      </p:sp>
    </p:spTree>
    <p:extLst>
      <p:ext uri="{BB962C8B-B14F-4D97-AF65-F5344CB8AC3E}">
        <p14:creationId xmlns:p14="http://schemas.microsoft.com/office/powerpoint/2010/main" val="3389623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Authentic Materials</a:t>
            </a:r>
            <a:endParaRPr lang="en-GB" dirty="0"/>
          </a:p>
        </p:txBody>
      </p:sp>
      <p:pic>
        <p:nvPicPr>
          <p:cNvPr id="4" name="irc_mi" descr="http://image.slidesharecdn.com/copyright-111002215522-phpapp02/95/japanese-copyright-law-and-authentic-materials-3-728.jpg?cb=1317655977">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54691" y="1600201"/>
            <a:ext cx="5825621" cy="4061048"/>
          </a:xfrm>
          <a:prstGeom prst="rect">
            <a:avLst/>
          </a:prstGeom>
          <a:noFill/>
          <a:ln>
            <a:noFill/>
          </a:ln>
        </p:spPr>
      </p:pic>
    </p:spTree>
    <p:extLst>
      <p:ext uri="{BB962C8B-B14F-4D97-AF65-F5344CB8AC3E}">
        <p14:creationId xmlns:p14="http://schemas.microsoft.com/office/powerpoint/2010/main" val="3969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Discussion questions</a:t>
            </a:r>
            <a:endParaRPr lang="en-GB" b="1" dirty="0"/>
          </a:p>
        </p:txBody>
      </p:sp>
      <p:sp>
        <p:nvSpPr>
          <p:cNvPr id="3" name="Content Placeholder 2"/>
          <p:cNvSpPr>
            <a:spLocks noGrp="1"/>
          </p:cNvSpPr>
          <p:nvPr>
            <p:ph idx="1"/>
          </p:nvPr>
        </p:nvSpPr>
        <p:spPr>
          <a:xfrm>
            <a:off x="768096" y="1916832"/>
            <a:ext cx="7290055" cy="4392528"/>
          </a:xfrm>
        </p:spPr>
        <p:txBody>
          <a:bodyPr>
            <a:normAutofit/>
          </a:bodyPr>
          <a:lstStyle/>
          <a:p>
            <a:pPr lvl="0"/>
            <a:endParaRPr lang="en-GB" sz="3200" dirty="0"/>
          </a:p>
          <a:p>
            <a:pPr lvl="0"/>
            <a:r>
              <a:rPr lang="en-GB" sz="4000" dirty="0"/>
              <a:t>What are the advantages of using authentic </a:t>
            </a:r>
            <a:r>
              <a:rPr lang="en-GB" sz="4000" dirty="0" smtClean="0"/>
              <a:t>texts </a:t>
            </a:r>
            <a:r>
              <a:rPr lang="en-GB" sz="4000" dirty="0"/>
              <a:t>in the classroom</a:t>
            </a:r>
            <a:r>
              <a:rPr lang="en-GB" sz="4000" dirty="0" smtClean="0"/>
              <a:t>?</a:t>
            </a:r>
            <a:r>
              <a:rPr lang="en-GB" sz="4000" dirty="0"/>
              <a:t> </a:t>
            </a:r>
            <a:endParaRPr lang="en-GB" sz="4000" dirty="0" smtClean="0"/>
          </a:p>
          <a:p>
            <a:pPr lvl="0"/>
            <a:endParaRPr lang="en-GB" sz="4000" dirty="0"/>
          </a:p>
          <a:p>
            <a:pPr lvl="0"/>
            <a:r>
              <a:rPr lang="en-GB" sz="4000" dirty="0"/>
              <a:t>Are there any disadvantages?</a:t>
            </a:r>
          </a:p>
          <a:p>
            <a:endParaRPr lang="en-GB" sz="3200" dirty="0"/>
          </a:p>
          <a:p>
            <a:endParaRPr lang="en-GB" sz="3200" dirty="0"/>
          </a:p>
        </p:txBody>
      </p:sp>
    </p:spTree>
    <p:extLst>
      <p:ext uri="{BB962C8B-B14F-4D97-AF65-F5344CB8AC3E}">
        <p14:creationId xmlns:p14="http://schemas.microsoft.com/office/powerpoint/2010/main" val="4058743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Advantages</a:t>
            </a:r>
            <a:endParaRPr lang="en-GB" b="1" dirty="0"/>
          </a:p>
        </p:txBody>
      </p:sp>
      <p:sp>
        <p:nvSpPr>
          <p:cNvPr id="3" name="Content Placeholder 2"/>
          <p:cNvSpPr>
            <a:spLocks noGrp="1"/>
          </p:cNvSpPr>
          <p:nvPr>
            <p:ph idx="1"/>
          </p:nvPr>
        </p:nvSpPr>
        <p:spPr/>
        <p:txBody>
          <a:bodyPr>
            <a:normAutofit/>
          </a:bodyPr>
          <a:lstStyle/>
          <a:p>
            <a:r>
              <a:rPr lang="en-GB" dirty="0" smtClean="0"/>
              <a:t>exposure to language in use</a:t>
            </a:r>
          </a:p>
          <a:p>
            <a:r>
              <a:rPr lang="en-GB" dirty="0"/>
              <a:t>e</a:t>
            </a:r>
            <a:r>
              <a:rPr lang="en-GB" dirty="0" smtClean="0"/>
              <a:t>xposure to different accents</a:t>
            </a:r>
          </a:p>
          <a:p>
            <a:r>
              <a:rPr lang="en-GB" dirty="0"/>
              <a:t>s</a:t>
            </a:r>
            <a:r>
              <a:rPr lang="en-GB" dirty="0" smtClean="0"/>
              <a:t>hould help to equip learners to cope with language in use outside the classroom</a:t>
            </a:r>
          </a:p>
          <a:p>
            <a:r>
              <a:rPr lang="en-GB" dirty="0"/>
              <a:t>c</a:t>
            </a:r>
            <a:r>
              <a:rPr lang="en-GB" dirty="0" smtClean="0"/>
              <a:t>an give learners a sense of satisfaction</a:t>
            </a:r>
          </a:p>
          <a:p>
            <a:r>
              <a:rPr lang="en-GB" dirty="0"/>
              <a:t>t</a:t>
            </a:r>
            <a:r>
              <a:rPr lang="en-GB" dirty="0" smtClean="0"/>
              <a:t>ailored to learners’ needs and interests</a:t>
            </a:r>
          </a:p>
          <a:p>
            <a:r>
              <a:rPr lang="en-GB" dirty="0" smtClean="0"/>
              <a:t>up to date</a:t>
            </a:r>
          </a:p>
          <a:p>
            <a:r>
              <a:rPr lang="en-GB" dirty="0"/>
              <a:t>c</a:t>
            </a:r>
            <a:r>
              <a:rPr lang="en-GB" dirty="0" smtClean="0"/>
              <a:t>an be culturally rich</a:t>
            </a:r>
          </a:p>
          <a:p>
            <a:endParaRPr lang="en-GB" dirty="0" smtClean="0"/>
          </a:p>
          <a:p>
            <a:endParaRPr lang="en-GB" dirty="0" smtClean="0"/>
          </a:p>
          <a:p>
            <a:endParaRPr lang="en-GB" dirty="0"/>
          </a:p>
        </p:txBody>
      </p:sp>
      <p:pic>
        <p:nvPicPr>
          <p:cNvPr id="4" name="irc_mi" descr="http://www.e2awards.com/blog/wp-content/uploads/2012/05/GreenThumbsUp1-300x26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76672"/>
            <a:ext cx="2592288" cy="1296144"/>
          </a:xfrm>
          <a:prstGeom prst="rect">
            <a:avLst/>
          </a:prstGeom>
          <a:noFill/>
          <a:ln>
            <a:noFill/>
          </a:ln>
        </p:spPr>
      </p:pic>
    </p:spTree>
    <p:extLst>
      <p:ext uri="{BB962C8B-B14F-4D97-AF65-F5344CB8AC3E}">
        <p14:creationId xmlns:p14="http://schemas.microsoft.com/office/powerpoint/2010/main" val="12634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Disadvantages</a:t>
            </a:r>
            <a:endParaRPr lang="en-GB" b="1" dirty="0"/>
          </a:p>
        </p:txBody>
      </p:sp>
      <p:sp>
        <p:nvSpPr>
          <p:cNvPr id="3" name="Content Placeholder 2"/>
          <p:cNvSpPr>
            <a:spLocks noGrp="1"/>
          </p:cNvSpPr>
          <p:nvPr>
            <p:ph idx="1"/>
          </p:nvPr>
        </p:nvSpPr>
        <p:spPr>
          <a:xfrm>
            <a:off x="457200" y="1988842"/>
            <a:ext cx="8229600" cy="4137323"/>
          </a:xfrm>
        </p:spPr>
        <p:txBody>
          <a:bodyPr/>
          <a:lstStyle/>
          <a:p>
            <a:pPr marL="0" indent="0">
              <a:buNone/>
            </a:pPr>
            <a:endParaRPr lang="en-GB" dirty="0" smtClean="0"/>
          </a:p>
          <a:p>
            <a:r>
              <a:rPr lang="en-GB" dirty="0" smtClean="0"/>
              <a:t>using them for the sake of authenticity</a:t>
            </a:r>
            <a:endParaRPr lang="en-GB" dirty="0"/>
          </a:p>
        </p:txBody>
      </p:sp>
      <p:pic>
        <p:nvPicPr>
          <p:cNvPr id="4" name="irc_mi" descr="http://www.123employee.com/articles/wp-content/uploads/2012/08/Find-Advantages-Outside-Your-Core.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60648"/>
            <a:ext cx="2448272" cy="1800200"/>
          </a:xfrm>
          <a:prstGeom prst="rect">
            <a:avLst/>
          </a:prstGeom>
          <a:noFill/>
          <a:ln>
            <a:noFill/>
          </a:ln>
        </p:spPr>
      </p:pic>
    </p:spTree>
    <p:extLst>
      <p:ext uri="{BB962C8B-B14F-4D97-AF65-F5344CB8AC3E}">
        <p14:creationId xmlns:p14="http://schemas.microsoft.com/office/powerpoint/2010/main" val="256763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40769"/>
            <a:ext cx="7772400" cy="1944215"/>
          </a:xfrm>
        </p:spPr>
        <p:txBody>
          <a:bodyPr>
            <a:normAutofit/>
          </a:bodyPr>
          <a:lstStyle/>
          <a:p>
            <a:r>
              <a:rPr lang="en-GB" b="1" dirty="0"/>
              <a:t>Achieving language learning impact through emotionally-charged </a:t>
            </a:r>
            <a:r>
              <a:rPr lang="en-GB" b="1" dirty="0" smtClean="0"/>
              <a:t>texts</a:t>
            </a:r>
            <a:r>
              <a:rPr lang="en-GB" dirty="0" smtClean="0"/>
              <a:t> </a:t>
            </a:r>
            <a:endParaRPr lang="en-GB" dirty="0"/>
          </a:p>
        </p:txBody>
      </p:sp>
      <p:sp>
        <p:nvSpPr>
          <p:cNvPr id="3" name="Subtitle 2"/>
          <p:cNvSpPr>
            <a:spLocks noGrp="1"/>
          </p:cNvSpPr>
          <p:nvPr>
            <p:ph type="subTitle" idx="1"/>
          </p:nvPr>
        </p:nvSpPr>
        <p:spPr/>
        <p:txBody>
          <a:bodyPr/>
          <a:lstStyle/>
          <a:p>
            <a:endParaRPr lang="en-GB" dirty="0"/>
          </a:p>
        </p:txBody>
      </p:sp>
      <p:pic>
        <p:nvPicPr>
          <p:cNvPr id="5" name="irc_mi" descr="http://cdn2.hubspot.net/hub/53/file-24263957-jpg/blog/images/emotion-brain-image-resized-600.jpg?t=1437854215460">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331641" y="3645024"/>
            <a:ext cx="6480720" cy="2016224"/>
          </a:xfrm>
          <a:prstGeom prst="rect">
            <a:avLst/>
          </a:prstGeom>
          <a:noFill/>
          <a:ln>
            <a:noFill/>
          </a:ln>
        </p:spPr>
      </p:pic>
    </p:spTree>
    <p:extLst>
      <p:ext uri="{BB962C8B-B14F-4D97-AF65-F5344CB8AC3E}">
        <p14:creationId xmlns:p14="http://schemas.microsoft.com/office/powerpoint/2010/main" val="2442447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fontScale="25000" lnSpcReduction="20000"/>
          </a:bodyPr>
          <a:lstStyle/>
          <a:p>
            <a:pPr lvl="0"/>
            <a:r>
              <a:rPr lang="en-GB" sz="12800" i="1" dirty="0"/>
              <a:t>In order for this deeper learning to be facilitated, it is very important that the content of the materials is not trivial or banal and that it stimulates thoughts and feelings in the learners… Materials should achieve impact… (</a:t>
            </a:r>
            <a:r>
              <a:rPr lang="en-GB" sz="12800" dirty="0"/>
              <a:t>and</a:t>
            </a:r>
            <a:r>
              <a:rPr lang="en-GB" sz="12800" i="1" dirty="0"/>
              <a:t>) have a noticeable effect on learners .’*  </a:t>
            </a:r>
            <a:r>
              <a:rPr lang="en-GB" sz="12800" dirty="0"/>
              <a:t>Do you agree with this quote?  Why/why not</a:t>
            </a:r>
            <a:r>
              <a:rPr lang="en-GB" sz="12800" dirty="0" smtClean="0"/>
              <a:t>?</a:t>
            </a:r>
          </a:p>
          <a:p>
            <a:pPr marL="0" lvl="0" indent="0">
              <a:buNone/>
            </a:pPr>
            <a:endParaRPr lang="en-GB" sz="12800" dirty="0" smtClean="0"/>
          </a:p>
          <a:p>
            <a:pPr marL="0" indent="0">
              <a:buNone/>
            </a:pPr>
            <a:r>
              <a:rPr lang="en-GB" sz="6400" dirty="0"/>
              <a:t>* Tomlinson, B. (2011).  ‘Introduction: principles and procedures of materials development’.  In B. Tomlinson (ed.), </a:t>
            </a:r>
            <a:r>
              <a:rPr lang="en-GB" sz="6400" i="1" dirty="0"/>
              <a:t>Materials Development in Language Teaching</a:t>
            </a:r>
            <a:r>
              <a:rPr lang="en-GB" sz="6400" dirty="0"/>
              <a:t> (2</a:t>
            </a:r>
            <a:r>
              <a:rPr lang="en-GB" sz="6400" baseline="30000" dirty="0"/>
              <a:t>nd</a:t>
            </a:r>
            <a:r>
              <a:rPr lang="en-GB" sz="6400" dirty="0"/>
              <a:t> edition). Cambridge: Cambridge University Press, 1-31.</a:t>
            </a:r>
          </a:p>
          <a:p>
            <a:pPr lvl="0"/>
            <a:endParaRPr lang="en-GB" sz="12800" dirty="0"/>
          </a:p>
          <a:p>
            <a:pPr marL="0" indent="0">
              <a:buNone/>
            </a:pPr>
            <a:r>
              <a:rPr lang="en-GB" sz="9800" dirty="0"/>
              <a:t> </a:t>
            </a:r>
          </a:p>
          <a:p>
            <a:endParaRPr lang="en-GB" dirty="0"/>
          </a:p>
        </p:txBody>
      </p:sp>
    </p:spTree>
    <p:extLst>
      <p:ext uri="{BB962C8B-B14F-4D97-AF65-F5344CB8AC3E}">
        <p14:creationId xmlns:p14="http://schemas.microsoft.com/office/powerpoint/2010/main" val="1686294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endParaRPr lang="en-GB" sz="2000" dirty="0"/>
          </a:p>
        </p:txBody>
      </p:sp>
      <p:sp>
        <p:nvSpPr>
          <p:cNvPr id="3" name="Content Placeholder 2"/>
          <p:cNvSpPr>
            <a:spLocks noGrp="1"/>
          </p:cNvSpPr>
          <p:nvPr>
            <p:ph idx="1"/>
          </p:nvPr>
        </p:nvSpPr>
        <p:spPr/>
        <p:txBody>
          <a:bodyPr>
            <a:normAutofit/>
          </a:bodyPr>
          <a:lstStyle/>
          <a:p>
            <a:r>
              <a:rPr lang="en-GB" sz="4400" dirty="0"/>
              <a:t>What punishment do you think the person who committed this crime should get, if any, and why?</a:t>
            </a:r>
            <a:br>
              <a:rPr lang="en-GB" sz="4400" dirty="0"/>
            </a:br>
            <a:endParaRPr lang="en-GB" sz="4400" dirty="0"/>
          </a:p>
        </p:txBody>
      </p:sp>
    </p:spTree>
    <p:extLst>
      <p:ext uri="{BB962C8B-B14F-4D97-AF65-F5344CB8AC3E}">
        <p14:creationId xmlns:p14="http://schemas.microsoft.com/office/powerpoint/2010/main" val="7329460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enutzerdefiniert 3">
      <a:dk1>
        <a:srgbClr val="2E2B21"/>
      </a:dk1>
      <a:lt1>
        <a:srgbClr val="FFFFFF"/>
      </a:lt1>
      <a:dk2>
        <a:srgbClr val="605B4F"/>
      </a:dk2>
      <a:lt2>
        <a:srgbClr val="F2F2F2"/>
      </a:lt2>
      <a:accent1>
        <a:srgbClr val="A6BE34"/>
      </a:accent1>
      <a:accent2>
        <a:srgbClr val="157988"/>
      </a:accent2>
      <a:accent3>
        <a:srgbClr val="7BC4B1"/>
      </a:accent3>
      <a:accent4>
        <a:srgbClr val="DFF66E"/>
      </a:accent4>
      <a:accent5>
        <a:srgbClr val="8B6C93"/>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343</TotalTime>
  <Words>1337</Words>
  <Application>Microsoft Office PowerPoint</Application>
  <PresentationFormat>On-screen Show (4:3)</PresentationFormat>
  <Paragraphs>166</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Integral</vt:lpstr>
      <vt:lpstr>PowerPoint Presentation</vt:lpstr>
      <vt:lpstr>Overview  </vt:lpstr>
      <vt:lpstr>Authentic Materials</vt:lpstr>
      <vt:lpstr>Discussion questions</vt:lpstr>
      <vt:lpstr>Advantages</vt:lpstr>
      <vt:lpstr>Disadvantages</vt:lpstr>
      <vt:lpstr>Achieving language learning impact through emotionally-charged texts </vt:lpstr>
      <vt:lpstr>PowerPoint Presentation</vt:lpstr>
      <vt:lpstr>PowerPoint Presentation</vt:lpstr>
      <vt:lpstr>Ronald L. Sanford</vt:lpstr>
      <vt:lpstr>The sentence</vt:lpstr>
      <vt:lpstr>Listening (part 1):</vt:lpstr>
      <vt:lpstr>After the listening compare your ideas with your partner: </vt:lpstr>
      <vt:lpstr>Listening (part 2):</vt:lpstr>
      <vt:lpstr>PowerPoint Presentation</vt:lpstr>
      <vt:lpstr>PowerPoint Presentation</vt:lpstr>
      <vt:lpstr>PowerPoint Presentation</vt:lpstr>
      <vt:lpstr>PowerPoint Presentation</vt:lpstr>
      <vt:lpstr>PowerPoint Presentation</vt:lpstr>
      <vt:lpstr>I chose this text because I feel it provides:</vt:lpstr>
      <vt:lpstr>The tasks</vt:lpstr>
      <vt:lpstr>Director of operations for a corporation </vt:lpstr>
      <vt:lpstr>Venn diagram</vt:lpstr>
      <vt:lpstr>PowerPoint Presentation</vt:lpstr>
      <vt:lpstr>Some job related vocab from video</vt:lpstr>
      <vt:lpstr>video</vt:lpstr>
      <vt:lpstr>Jobs fair</vt:lpstr>
      <vt:lpstr>Job fair</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Palm</dc:title>
  <dc:creator>Running Sushi</dc:creator>
  <cp:lastModifiedBy>Maria Heron</cp:lastModifiedBy>
  <cp:revision>53</cp:revision>
  <dcterms:created xsi:type="dcterms:W3CDTF">2016-03-15T10:33:58Z</dcterms:created>
  <dcterms:modified xsi:type="dcterms:W3CDTF">2018-05-21T11:58:43Z</dcterms:modified>
</cp:coreProperties>
</file>