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6"/>
  </p:notesMasterIdLst>
  <p:sldIdLst>
    <p:sldId id="368" r:id="rId2"/>
    <p:sldId id="388" r:id="rId3"/>
    <p:sldId id="398" r:id="rId4"/>
    <p:sldId id="399" r:id="rId5"/>
    <p:sldId id="400" r:id="rId6"/>
    <p:sldId id="401" r:id="rId7"/>
    <p:sldId id="372" r:id="rId8"/>
    <p:sldId id="373" r:id="rId9"/>
    <p:sldId id="374" r:id="rId10"/>
    <p:sldId id="375" r:id="rId11"/>
    <p:sldId id="376" r:id="rId12"/>
    <p:sldId id="377" r:id="rId13"/>
    <p:sldId id="378" r:id="rId14"/>
    <p:sldId id="379" r:id="rId15"/>
    <p:sldId id="394" r:id="rId16"/>
    <p:sldId id="391" r:id="rId17"/>
    <p:sldId id="395" r:id="rId18"/>
    <p:sldId id="393" r:id="rId19"/>
    <p:sldId id="382" r:id="rId20"/>
    <p:sldId id="383" r:id="rId21"/>
    <p:sldId id="396" r:id="rId22"/>
    <p:sldId id="397" r:id="rId23"/>
    <p:sldId id="402" r:id="rId24"/>
    <p:sldId id="385" r:id="rId2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B3F"/>
    <a:srgbClr val="21578A"/>
    <a:srgbClr val="00A462"/>
    <a:srgbClr val="0060A2"/>
    <a:srgbClr val="003F6B"/>
    <a:srgbClr val="004BE2"/>
    <a:srgbClr val="003399"/>
    <a:srgbClr val="009257"/>
    <a:srgbClr val="339933"/>
    <a:srgbClr val="00BC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675" autoAdjust="0"/>
  </p:normalViewPr>
  <p:slideViewPr>
    <p:cSldViewPr>
      <p:cViewPr varScale="1">
        <p:scale>
          <a:sx n="84" d="100"/>
          <a:sy n="84" d="100"/>
        </p:scale>
        <p:origin x="-1406"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2673A94-624D-4D38-9657-24803D6EBA58}" type="datetimeFigureOut">
              <a:rPr lang="en-GB" smtClean="0"/>
              <a:t>05/06/2018</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E841849-F93E-4CB4-AB8C-7FC2CE673B61}" type="slidenum">
              <a:rPr lang="en-GB" smtClean="0"/>
              <a:t>‹#›</a:t>
            </a:fld>
            <a:endParaRPr lang="en-GB"/>
          </a:p>
        </p:txBody>
      </p:sp>
    </p:spTree>
    <p:extLst>
      <p:ext uri="{BB962C8B-B14F-4D97-AF65-F5344CB8AC3E}">
        <p14:creationId xmlns:p14="http://schemas.microsoft.com/office/powerpoint/2010/main" val="2760865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txBox="1">
            <a:spLocks noGrp="1"/>
          </p:cNvSpPr>
          <p:nvPr>
            <p:ph type="body" idx="1"/>
          </p:nvPr>
        </p:nvSpPr>
        <p:spPr>
          <a:xfrm>
            <a:off x="679768" y="4777194"/>
            <a:ext cx="5438140" cy="3908777"/>
          </a:xfrm>
          <a:prstGeom prst="rect">
            <a:avLst/>
          </a:prstGeom>
        </p:spPr>
        <p:txBody>
          <a:bodyPr lIns="91425" tIns="91425" rIns="91425" bIns="91425" anchor="t" anchorCtr="0">
            <a:noAutofit/>
          </a:bodyPr>
          <a:lstStyle/>
          <a:p>
            <a:pPr lvl="0" rtl="0">
              <a:spcBef>
                <a:spcPts val="0"/>
              </a:spcBef>
              <a:buNone/>
            </a:pPr>
            <a:endParaRPr/>
          </a:p>
        </p:txBody>
      </p:sp>
      <p:sp>
        <p:nvSpPr>
          <p:cNvPr id="124" name="Shape 124"/>
          <p:cNvSpPr>
            <a:spLocks noGrp="1" noRot="1" noChangeAspect="1"/>
          </p:cNvSpPr>
          <p:nvPr>
            <p:ph type="sldImg" idx="2"/>
          </p:nvPr>
        </p:nvSpPr>
        <p:spPr>
          <a:xfrm>
            <a:off x="981075" y="1241425"/>
            <a:ext cx="4835525" cy="3349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 Id="rId5" Type="http://schemas.openxmlformats.org/officeDocument/2006/relationships/image" Target="../media/image8.jpg"/><Relationship Id="rId4" Type="http://schemas.openxmlformats.org/officeDocument/2006/relationships/image" Target="../media/image7.jp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userDrawn="1"/>
        </p:nvGrpSpPr>
        <p:grpSpPr>
          <a:xfrm>
            <a:off x="1" y="0"/>
            <a:ext cx="9180512" cy="6858000"/>
            <a:chOff x="0" y="0"/>
            <a:chExt cx="9180512" cy="685800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80512" cy="6858000"/>
            </a:xfrm>
            <a:prstGeom prst="rect">
              <a:avLst/>
            </a:prstGeom>
          </p:spPr>
        </p:pic>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19" y="764704"/>
              <a:ext cx="3960440" cy="3528392"/>
            </a:xfrm>
            <a:prstGeom prst="round2DiagRect">
              <a:avLst>
                <a:gd name="adj1" fmla="val 16667"/>
                <a:gd name="adj2" fmla="val 0"/>
              </a:avLst>
            </a:prstGeom>
            <a:ln w="88900" cap="sq">
              <a:solidFill>
                <a:srgbClr val="006B3F"/>
              </a:solidFill>
              <a:miter lim="800000"/>
            </a:ln>
            <a:effectLst>
              <a:outerShdw blurRad="254000" algn="tl" rotWithShape="0">
                <a:srgbClr val="000000">
                  <a:alpha val="43000"/>
                </a:srgbClr>
              </a:outerShdw>
            </a:effectLst>
          </p:spPr>
        </p:pic>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427984" y="2276873"/>
              <a:ext cx="4104456" cy="1872208"/>
            </a:xfrm>
            <a:prstGeom prst="round2DiagRect">
              <a:avLst>
                <a:gd name="adj1" fmla="val 16667"/>
                <a:gd name="adj2" fmla="val 0"/>
              </a:avLst>
            </a:prstGeom>
            <a:ln w="88900" cap="sq">
              <a:solidFill>
                <a:srgbClr val="006B3F"/>
              </a:solidFill>
              <a:miter lim="800000"/>
            </a:ln>
            <a:effectLst>
              <a:outerShdw blurRad="254000" algn="tl" rotWithShape="0">
                <a:srgbClr val="000000">
                  <a:alpha val="43000"/>
                </a:srgbClr>
              </a:outerShdw>
            </a:effectLst>
          </p:spPr>
        </p:pic>
      </p:grpSp>
      <p:sp>
        <p:nvSpPr>
          <p:cNvPr id="3075" name="Rectangle 3"/>
          <p:cNvSpPr>
            <a:spLocks noGrp="1" noChangeArrowheads="1"/>
          </p:cNvSpPr>
          <p:nvPr>
            <p:ph type="subTitle" idx="1" hasCustomPrompt="1"/>
          </p:nvPr>
        </p:nvSpPr>
        <p:spPr>
          <a:xfrm>
            <a:off x="4427985" y="4267200"/>
            <a:ext cx="4030215" cy="1371600"/>
          </a:xfrm>
        </p:spPr>
        <p:txBody>
          <a:bodyPr/>
          <a:lstStyle>
            <a:lvl1pPr marL="0" indent="0">
              <a:buFontTx/>
              <a:buNone/>
              <a:defRPr sz="1600" b="1">
                <a:solidFill>
                  <a:schemeClr val="bg1"/>
                </a:solidFill>
                <a:latin typeface="Calibri" panose="020F0502020204030204" pitchFamily="34" charset="0"/>
              </a:defRPr>
            </a:lvl1pPr>
          </a:lstStyle>
          <a:p>
            <a:r>
              <a:rPr lang="en-US" dirty="0" smtClean="0"/>
              <a:t>Presenter Name</a:t>
            </a:r>
          </a:p>
          <a:p>
            <a:r>
              <a:rPr lang="en-US" dirty="0" smtClean="0"/>
              <a:t>Title</a:t>
            </a:r>
            <a:endParaRPr lang="en-US" dirty="0"/>
          </a:p>
        </p:txBody>
      </p:sp>
      <p:sp>
        <p:nvSpPr>
          <p:cNvPr id="3074" name="Rectangle 2"/>
          <p:cNvSpPr>
            <a:spLocks noGrp="1" noChangeArrowheads="1"/>
          </p:cNvSpPr>
          <p:nvPr>
            <p:ph type="ctrTitle" hasCustomPrompt="1"/>
          </p:nvPr>
        </p:nvSpPr>
        <p:spPr>
          <a:xfrm>
            <a:off x="4572000" y="2347519"/>
            <a:ext cx="3886200" cy="1691081"/>
          </a:xfrm>
          <a:solidFill>
            <a:schemeClr val="bg1"/>
          </a:solidFill>
        </p:spPr>
        <p:txBody>
          <a:bodyPr/>
          <a:lstStyle>
            <a:lvl1pPr>
              <a:defRPr sz="2400" baseline="0">
                <a:solidFill>
                  <a:srgbClr val="21578A"/>
                </a:solidFill>
                <a:latin typeface="Calibri" panose="020F0502020204030204" pitchFamily="34" charset="0"/>
              </a:defRPr>
            </a:lvl1pPr>
          </a:lstStyle>
          <a:p>
            <a:r>
              <a:rPr lang="en-US" dirty="0" smtClean="0"/>
              <a:t>Presentation Title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707904" y="116632"/>
            <a:ext cx="5256584" cy="762000"/>
          </a:xfrm>
        </p:spPr>
        <p:txBody>
          <a:bodyPr/>
          <a:lstStyle>
            <a:lvl1pPr algn="r">
              <a:defRPr>
                <a:solidFill>
                  <a:schemeClr val="bg1"/>
                </a:solidFill>
              </a:defRPr>
            </a:lvl1pPr>
          </a:lstStyle>
          <a:p>
            <a:r>
              <a:rPr lang="en-US" smtClean="0"/>
              <a:t>Click to edit Master title style</a:t>
            </a:r>
            <a:endParaRPr lang="en-GB" dirty="0"/>
          </a:p>
        </p:txBody>
      </p:sp>
      <p:sp>
        <p:nvSpPr>
          <p:cNvPr id="3" name="Content Placeholder 2"/>
          <p:cNvSpPr>
            <a:spLocks noGrp="1"/>
          </p:cNvSpPr>
          <p:nvPr>
            <p:ph idx="1"/>
          </p:nvPr>
        </p:nvSpPr>
        <p:spPr>
          <a:xfrm>
            <a:off x="685800" y="1556792"/>
            <a:ext cx="7772400" cy="4539208"/>
          </a:xfrm>
        </p:spPr>
        <p:txBody>
          <a:bodyPr/>
          <a:lstStyle>
            <a:lvl1pPr>
              <a:defRPr>
                <a:solidFill>
                  <a:srgbClr val="006B3F"/>
                </a:solidFill>
              </a:defRPr>
            </a:lvl1pPr>
            <a:lvl2pPr>
              <a:defRPr>
                <a:solidFill>
                  <a:srgbClr val="006B3F"/>
                </a:solidFill>
              </a:defRPr>
            </a:lvl2pPr>
            <a:lvl3pPr>
              <a:defRPr>
                <a:solidFill>
                  <a:srgbClr val="006B3F"/>
                </a:solidFill>
              </a:defRPr>
            </a:lvl3pPr>
            <a:lvl4pPr>
              <a:defRPr>
                <a:solidFill>
                  <a:srgbClr val="006B3F"/>
                </a:solidFill>
              </a:defRPr>
            </a:lvl4pPr>
            <a:lvl5pPr>
              <a:defRPr>
                <a:solidFill>
                  <a:srgbClr val="006B3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Rectangle 5"/>
          <p:cNvSpPr>
            <a:spLocks noGrp="1" noChangeArrowheads="1"/>
          </p:cNvSpPr>
          <p:nvPr>
            <p:ph type="ftr" sz="quarter" idx="10"/>
          </p:nvPr>
        </p:nvSpPr>
        <p:spPr>
          <a:ln/>
        </p:spPr>
        <p:txBody>
          <a:bodyPr/>
          <a:lstStyle>
            <a:lvl1pPr>
              <a:defRPr/>
            </a:lvl1pPr>
          </a:lstStyle>
          <a:p>
            <a:r>
              <a:rPr lang="en-GB" smtClean="0"/>
              <a:t>www.nile-elt.com</a:t>
            </a: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203848" y="74712"/>
            <a:ext cx="5688632" cy="762000"/>
          </a:xfrm>
        </p:spPr>
        <p:txBody>
          <a:bodyPr/>
          <a:lstStyle>
            <a:lvl1pPr algn="r">
              <a:defRPr>
                <a:solidFill>
                  <a:schemeClr val="bg1"/>
                </a:solidFill>
              </a:defRPr>
            </a:lvl1pPr>
          </a:lstStyle>
          <a:p>
            <a:r>
              <a:rPr lang="en-US" smtClean="0"/>
              <a:t>Click to edit Master title style</a:t>
            </a:r>
            <a:endParaRPr lang="en-GB" dirty="0"/>
          </a:p>
        </p:txBody>
      </p:sp>
      <p:sp>
        <p:nvSpPr>
          <p:cNvPr id="3" name="Content Placeholder 2"/>
          <p:cNvSpPr>
            <a:spLocks noGrp="1"/>
          </p:cNvSpPr>
          <p:nvPr>
            <p:ph sz="half" idx="1"/>
          </p:nvPr>
        </p:nvSpPr>
        <p:spPr>
          <a:xfrm>
            <a:off x="685800" y="1268760"/>
            <a:ext cx="3810000" cy="4827240"/>
          </a:xfrm>
        </p:spPr>
        <p:txBody>
          <a:bodyPr/>
          <a:lstStyle>
            <a:lvl1pPr>
              <a:defRPr sz="2800">
                <a:solidFill>
                  <a:srgbClr val="006B3F"/>
                </a:solidFill>
              </a:defRPr>
            </a:lvl1pPr>
            <a:lvl2pPr>
              <a:defRPr sz="2400">
                <a:solidFill>
                  <a:srgbClr val="006B3F"/>
                </a:solidFill>
              </a:defRPr>
            </a:lvl2pPr>
            <a:lvl3pPr>
              <a:defRPr sz="2000">
                <a:solidFill>
                  <a:srgbClr val="006B3F"/>
                </a:solidFill>
              </a:defRPr>
            </a:lvl3pPr>
            <a:lvl4pPr>
              <a:defRPr sz="1800">
                <a:solidFill>
                  <a:srgbClr val="006B3F"/>
                </a:solidFill>
              </a:defRPr>
            </a:lvl4pPr>
            <a:lvl5pPr>
              <a:defRPr sz="1800">
                <a:solidFill>
                  <a:srgbClr val="006B3F"/>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268760"/>
            <a:ext cx="3810000" cy="4827240"/>
          </a:xfrm>
        </p:spPr>
        <p:txBody>
          <a:bodyPr/>
          <a:lstStyle>
            <a:lvl1pPr>
              <a:defRPr sz="2800">
                <a:solidFill>
                  <a:srgbClr val="006B3F"/>
                </a:solidFill>
              </a:defRPr>
            </a:lvl1pPr>
            <a:lvl2pPr>
              <a:defRPr sz="2400">
                <a:solidFill>
                  <a:srgbClr val="006B3F"/>
                </a:solidFill>
              </a:defRPr>
            </a:lvl2pPr>
            <a:lvl3pPr>
              <a:defRPr sz="2000">
                <a:solidFill>
                  <a:srgbClr val="006B3F"/>
                </a:solidFill>
              </a:defRPr>
            </a:lvl3pPr>
            <a:lvl4pPr>
              <a:defRPr sz="1800">
                <a:solidFill>
                  <a:srgbClr val="006B3F"/>
                </a:solidFill>
              </a:defRPr>
            </a:lvl4pPr>
            <a:lvl5pPr>
              <a:defRPr sz="1800">
                <a:solidFill>
                  <a:srgbClr val="006B3F"/>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ftr" sz="quarter" idx="10"/>
          </p:nvPr>
        </p:nvSpPr>
        <p:spPr>
          <a:ln/>
        </p:spPr>
        <p:txBody>
          <a:bodyPr/>
          <a:lstStyle>
            <a:lvl1pPr>
              <a:defRPr/>
            </a:lvl1pPr>
          </a:lstStyle>
          <a:p>
            <a:r>
              <a:rPr lang="en-GB" smtClean="0"/>
              <a:t>www.nile-elt.com</a:t>
            </a:r>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627784" y="188640"/>
            <a:ext cx="6120680" cy="576064"/>
          </a:xfrm>
        </p:spPr>
        <p:txBody>
          <a:bodyPr/>
          <a:lstStyle>
            <a:lvl1pPr algn="r">
              <a:defRPr>
                <a:solidFill>
                  <a:schemeClr val="bg1"/>
                </a:solidFill>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a:noFill/>
        </p:spPr>
        <p:txBody>
          <a:bodyPr anchor="b"/>
          <a:lstStyle>
            <a:lvl1pPr marL="0" indent="0">
              <a:buNone/>
              <a:defRPr sz="2400" b="1">
                <a:solidFill>
                  <a:srgbClr val="21578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rgbClr val="006B3F"/>
                </a:solidFill>
              </a:defRPr>
            </a:lvl1pPr>
            <a:lvl2pPr>
              <a:defRPr sz="2000">
                <a:solidFill>
                  <a:srgbClr val="006B3F"/>
                </a:solidFill>
              </a:defRPr>
            </a:lvl2pPr>
            <a:lvl3pPr>
              <a:defRPr sz="1800">
                <a:solidFill>
                  <a:srgbClr val="006B3F"/>
                </a:solidFill>
              </a:defRPr>
            </a:lvl3pPr>
            <a:lvl4pPr>
              <a:defRPr sz="1600">
                <a:solidFill>
                  <a:srgbClr val="006B3F"/>
                </a:solidFill>
              </a:defRPr>
            </a:lvl4pPr>
            <a:lvl5pPr>
              <a:defRPr sz="1600">
                <a:solidFill>
                  <a:srgbClr val="006B3F"/>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21578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rgbClr val="006B3F"/>
                </a:solidFill>
              </a:defRPr>
            </a:lvl1pPr>
            <a:lvl2pPr>
              <a:defRPr sz="2000">
                <a:solidFill>
                  <a:srgbClr val="006B3F"/>
                </a:solidFill>
              </a:defRPr>
            </a:lvl2pPr>
            <a:lvl3pPr>
              <a:defRPr sz="1800">
                <a:solidFill>
                  <a:srgbClr val="006B3F"/>
                </a:solidFill>
              </a:defRPr>
            </a:lvl3pPr>
            <a:lvl4pPr>
              <a:defRPr sz="1600">
                <a:solidFill>
                  <a:srgbClr val="006B3F"/>
                </a:solidFill>
              </a:defRPr>
            </a:lvl4pPr>
            <a:lvl5pPr>
              <a:defRPr sz="1600">
                <a:solidFill>
                  <a:srgbClr val="006B3F"/>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Rectangle 5"/>
          <p:cNvSpPr>
            <a:spLocks noGrp="1" noChangeArrowheads="1"/>
          </p:cNvSpPr>
          <p:nvPr>
            <p:ph type="ftr" sz="quarter" idx="10"/>
          </p:nvPr>
        </p:nvSpPr>
        <p:spPr>
          <a:ln/>
        </p:spPr>
        <p:txBody>
          <a:bodyPr/>
          <a:lstStyle>
            <a:lvl1pPr>
              <a:defRPr/>
            </a:lvl1pPr>
          </a:lstStyle>
          <a:p>
            <a:r>
              <a:rPr lang="en-GB" smtClean="0"/>
              <a:t>www.nile-elt.com</a:t>
            </a:r>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491880" y="116632"/>
            <a:ext cx="5328592" cy="762000"/>
          </a:xfrm>
        </p:spPr>
        <p:txBody>
          <a:bodyPr/>
          <a:lstStyle>
            <a:lvl1pPr algn="r">
              <a:defRPr>
                <a:solidFill>
                  <a:schemeClr val="bg1"/>
                </a:solidFill>
              </a:defRPr>
            </a:lvl1pPr>
          </a:lstStyle>
          <a:p>
            <a:r>
              <a:rPr lang="en-US" smtClean="0"/>
              <a:t>Click to edit Master title style</a:t>
            </a:r>
            <a:endParaRPr lang="en-GB" dirty="0"/>
          </a:p>
        </p:txBody>
      </p:sp>
      <p:sp>
        <p:nvSpPr>
          <p:cNvPr id="3" name="Footer Placeholder 2"/>
          <p:cNvSpPr>
            <a:spLocks noGrp="1"/>
          </p:cNvSpPr>
          <p:nvPr>
            <p:ph type="ftr" sz="quarter" idx="10"/>
          </p:nvPr>
        </p:nvSpPr>
        <p:spPr/>
        <p:txBody>
          <a:bodyPr/>
          <a:lstStyle/>
          <a:p>
            <a:r>
              <a:rPr lang="en-GB" dirty="0" smtClean="0"/>
              <a:t>www.nile-elt.com</a:t>
            </a:r>
            <a:endParaRPr lang="en-GB" dirty="0"/>
          </a:p>
        </p:txBody>
      </p:sp>
      <p:sp>
        <p:nvSpPr>
          <p:cNvPr id="5" name="Content Placeholder 4"/>
          <p:cNvSpPr>
            <a:spLocks noGrp="1"/>
          </p:cNvSpPr>
          <p:nvPr>
            <p:ph sz="quarter" idx="11"/>
          </p:nvPr>
        </p:nvSpPr>
        <p:spPr>
          <a:xfrm>
            <a:off x="683567" y="1052513"/>
            <a:ext cx="4968553" cy="5040312"/>
          </a:xfrm>
        </p:spPr>
        <p:txBody>
          <a:bodyPr/>
          <a:lstStyle>
            <a:lvl1pPr>
              <a:defRPr>
                <a:solidFill>
                  <a:srgbClr val="006B3F"/>
                </a:solidFill>
              </a:defRPr>
            </a:lvl1pPr>
            <a:lvl2pPr>
              <a:defRPr>
                <a:solidFill>
                  <a:srgbClr val="006B3F"/>
                </a:solidFill>
              </a:defRPr>
            </a:lvl2pPr>
            <a:lvl3pPr>
              <a:defRPr>
                <a:solidFill>
                  <a:srgbClr val="006B3F"/>
                </a:solidFill>
              </a:defRPr>
            </a:lvl3pPr>
            <a:lvl4pPr>
              <a:defRPr>
                <a:solidFill>
                  <a:srgbClr val="006B3F"/>
                </a:solidFill>
              </a:defRPr>
            </a:lvl4pPr>
            <a:lvl5pPr>
              <a:defRPr>
                <a:solidFill>
                  <a:srgbClr val="006B3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Picture Placeholder 6"/>
          <p:cNvSpPr>
            <a:spLocks noGrp="1"/>
          </p:cNvSpPr>
          <p:nvPr>
            <p:ph type="pic" sz="quarter" idx="12"/>
          </p:nvPr>
        </p:nvSpPr>
        <p:spPr>
          <a:xfrm>
            <a:off x="5867400" y="1052513"/>
            <a:ext cx="2881313" cy="5040312"/>
          </a:xfrm>
        </p:spPr>
        <p:txBody>
          <a:bodyPr/>
          <a:lstStyle/>
          <a:p>
            <a:r>
              <a:rPr lang="en-US" smtClean="0"/>
              <a:t>Click icon to add picture</a:t>
            </a:r>
            <a:endParaRPr lang="en-GB"/>
          </a:p>
        </p:txBody>
      </p:sp>
    </p:spTree>
    <p:extLst>
      <p:ext uri="{BB962C8B-B14F-4D97-AF65-F5344CB8AC3E}">
        <p14:creationId xmlns:p14="http://schemas.microsoft.com/office/powerpoint/2010/main" val="23663446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419872" y="116632"/>
            <a:ext cx="5544616" cy="762000"/>
          </a:xfrm>
        </p:spPr>
        <p:txBody>
          <a:bodyPr/>
          <a:lstStyle>
            <a:lvl1pPr algn="r">
              <a:defRPr>
                <a:solidFill>
                  <a:schemeClr val="bg1"/>
                </a:solidFill>
              </a:defRPr>
            </a:lvl1pPr>
          </a:lstStyle>
          <a:p>
            <a:r>
              <a:rPr lang="en-US" smtClean="0"/>
              <a:t>Click to edit Master title style</a:t>
            </a:r>
            <a:endParaRPr lang="en-GB" dirty="0"/>
          </a:p>
        </p:txBody>
      </p:sp>
      <p:sp>
        <p:nvSpPr>
          <p:cNvPr id="3" name="Rectangle 5"/>
          <p:cNvSpPr>
            <a:spLocks noGrp="1" noChangeArrowheads="1"/>
          </p:cNvSpPr>
          <p:nvPr>
            <p:ph type="ftr" sz="quarter" idx="10"/>
          </p:nvPr>
        </p:nvSpPr>
        <p:spPr>
          <a:ln/>
        </p:spPr>
        <p:txBody>
          <a:bodyPr/>
          <a:lstStyle>
            <a:lvl1pPr>
              <a:defRPr/>
            </a:lvl1pPr>
          </a:lstStyle>
          <a:p>
            <a:r>
              <a:rPr lang="en-GB" smtClean="0"/>
              <a:t>www.nile-elt.com</a:t>
            </a:r>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elfolie">
    <p:bg>
      <p:bgPr>
        <a:solidFill>
          <a:schemeClr val="lt1"/>
        </a:solidFill>
        <a:effectLst/>
      </p:bgPr>
    </p:bg>
    <p:spTree>
      <p:nvGrpSpPr>
        <p:cNvPr id="1" name="Shape 17"/>
        <p:cNvGrpSpPr/>
        <p:nvPr/>
      </p:nvGrpSpPr>
      <p:grpSpPr>
        <a:xfrm>
          <a:off x="0" y="0"/>
          <a:ext cx="0" cy="0"/>
          <a:chOff x="0" y="0"/>
          <a:chExt cx="0" cy="0"/>
        </a:xfrm>
      </p:grpSpPr>
      <p:sp>
        <p:nvSpPr>
          <p:cNvPr id="18" name="Shape 18"/>
          <p:cNvSpPr/>
          <p:nvPr/>
        </p:nvSpPr>
        <p:spPr>
          <a:xfrm>
            <a:off x="1" y="6470703"/>
            <a:ext cx="9133576" cy="387296"/>
          </a:xfrm>
          <a:prstGeom prst="rect">
            <a:avLst/>
          </a:prstGeom>
          <a:solidFill>
            <a:schemeClr val="accent5"/>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9" name="Shape 19"/>
          <p:cNvSpPr/>
          <p:nvPr/>
        </p:nvSpPr>
        <p:spPr>
          <a:xfrm>
            <a:off x="0" y="0"/>
            <a:ext cx="9144000" cy="3737981"/>
          </a:xfrm>
          <a:prstGeom prst="rect">
            <a:avLst/>
          </a:prstGeom>
          <a:solidFill>
            <a:srgbClr val="E3F3EE"/>
          </a:solidFill>
          <a:ln>
            <a:noFill/>
          </a:ln>
        </p:spPr>
        <p:txBody>
          <a:bodyPr lIns="91425" tIns="91425" rIns="91425" bIns="91425" anchor="ctr" anchorCtr="0">
            <a:noAutofit/>
          </a:bodyPr>
          <a:lstStyle/>
          <a:p>
            <a:pPr lvl="0">
              <a:spcBef>
                <a:spcPts val="0"/>
              </a:spcBef>
              <a:buNone/>
            </a:pPr>
            <a:endParaRPr/>
          </a:p>
        </p:txBody>
      </p:sp>
      <p:sp>
        <p:nvSpPr>
          <p:cNvPr id="20" name="Shape 20"/>
          <p:cNvSpPr txBox="1">
            <a:spLocks noGrp="1"/>
          </p:cNvSpPr>
          <p:nvPr>
            <p:ph type="subTitle" idx="1"/>
          </p:nvPr>
        </p:nvSpPr>
        <p:spPr>
          <a:xfrm>
            <a:off x="611560" y="4073612"/>
            <a:ext cx="8051148" cy="1463039"/>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200"/>
              </a:spcAft>
              <a:buClr>
                <a:schemeClr val="accent2"/>
              </a:buClr>
              <a:buFont typeface="Questrial"/>
              <a:buNone/>
              <a:defRPr sz="1600" b="0" i="0" u="none" strike="noStrike" cap="none">
                <a:solidFill>
                  <a:schemeClr val="accent2"/>
                </a:solidFill>
                <a:latin typeface="ABeeZee"/>
                <a:ea typeface="ABeeZee"/>
                <a:cs typeface="ABeeZee"/>
                <a:sym typeface="ABeeZee"/>
              </a:defRPr>
            </a:lvl1pPr>
            <a:lvl2pPr marL="457189" marR="0" lvl="1" indent="-12689" algn="ctr" rtl="0">
              <a:lnSpc>
                <a:spcPct val="90000"/>
              </a:lnSpc>
              <a:spcBef>
                <a:spcPts val="200"/>
              </a:spcBef>
              <a:spcAft>
                <a:spcPts val="400"/>
              </a:spcAft>
              <a:buClr>
                <a:schemeClr val="accent2"/>
              </a:buClr>
              <a:buFont typeface="Noto Sans Symbols"/>
              <a:buNone/>
              <a:defRPr sz="1600" b="0" i="0" u="none" strike="noStrike" cap="none">
                <a:solidFill>
                  <a:schemeClr val="dk1"/>
                </a:solidFill>
                <a:latin typeface="ABeeZee"/>
                <a:ea typeface="ABeeZee"/>
                <a:cs typeface="ABeeZee"/>
                <a:sym typeface="ABeeZee"/>
              </a:defRPr>
            </a:lvl2pPr>
            <a:lvl3pPr marL="914377" marR="0" lvl="2" indent="-12677" algn="ctr" rtl="0">
              <a:lnSpc>
                <a:spcPct val="90000"/>
              </a:lnSpc>
              <a:spcBef>
                <a:spcPts val="200"/>
              </a:spcBef>
              <a:spcAft>
                <a:spcPts val="400"/>
              </a:spcAft>
              <a:buClr>
                <a:schemeClr val="accent2"/>
              </a:buClr>
              <a:buFont typeface="Noto Sans Symbols"/>
              <a:buNone/>
              <a:defRPr sz="1600" b="0" i="0" u="none" strike="noStrike" cap="none">
                <a:solidFill>
                  <a:schemeClr val="dk1"/>
                </a:solidFill>
                <a:latin typeface="ABeeZee"/>
                <a:ea typeface="ABeeZee"/>
                <a:cs typeface="ABeeZee"/>
                <a:sym typeface="ABeeZee"/>
              </a:defRPr>
            </a:lvl3pPr>
            <a:lvl4pPr marL="1371566" marR="0" lvl="3" indent="-12665" algn="ctr" rtl="0">
              <a:lnSpc>
                <a:spcPct val="90000"/>
              </a:lnSpc>
              <a:spcBef>
                <a:spcPts val="200"/>
              </a:spcBef>
              <a:spcAft>
                <a:spcPts val="400"/>
              </a:spcAft>
              <a:buClr>
                <a:schemeClr val="accent2"/>
              </a:buClr>
              <a:buFont typeface="Noto Sans Symbols"/>
              <a:buNone/>
              <a:defRPr sz="1600" b="0" i="0" u="none" strike="noStrike" cap="none">
                <a:solidFill>
                  <a:schemeClr val="dk1"/>
                </a:solidFill>
                <a:latin typeface="ABeeZee"/>
                <a:ea typeface="ABeeZee"/>
                <a:cs typeface="ABeeZee"/>
                <a:sym typeface="ABeeZee"/>
              </a:defRPr>
            </a:lvl4pPr>
            <a:lvl5pPr marL="1828754" marR="0" lvl="4" indent="-12654" algn="ctr" rtl="0">
              <a:lnSpc>
                <a:spcPct val="90000"/>
              </a:lnSpc>
              <a:spcBef>
                <a:spcPts val="200"/>
              </a:spcBef>
              <a:spcAft>
                <a:spcPts val="400"/>
              </a:spcAft>
              <a:buClr>
                <a:schemeClr val="accent2"/>
              </a:buClr>
              <a:buFont typeface="Noto Sans Symbols"/>
              <a:buNone/>
              <a:defRPr sz="1600" b="0" i="0" u="none" strike="noStrike" cap="none">
                <a:solidFill>
                  <a:schemeClr val="dk1"/>
                </a:solidFill>
                <a:latin typeface="ABeeZee"/>
                <a:ea typeface="ABeeZee"/>
                <a:cs typeface="ABeeZee"/>
                <a:sym typeface="ABeeZee"/>
              </a:defRPr>
            </a:lvl5pPr>
            <a:lvl6pPr marL="2285943" marR="0" lvl="5" indent="-12643" algn="ctr" rtl="0">
              <a:lnSpc>
                <a:spcPct val="90000"/>
              </a:lnSpc>
              <a:spcBef>
                <a:spcPts val="200"/>
              </a:spcBef>
              <a:spcAft>
                <a:spcPts val="400"/>
              </a:spcAft>
              <a:buClr>
                <a:schemeClr val="accent2"/>
              </a:buClr>
              <a:buFont typeface="Noto Sans Symbols"/>
              <a:buNone/>
              <a:defRPr sz="1600" b="0" i="0" u="none" strike="noStrike" cap="none">
                <a:solidFill>
                  <a:schemeClr val="dk1"/>
                </a:solidFill>
                <a:latin typeface="Questrial"/>
                <a:ea typeface="Questrial"/>
                <a:cs typeface="Questrial"/>
                <a:sym typeface="Questrial"/>
              </a:defRPr>
            </a:lvl6pPr>
            <a:lvl7pPr marL="2743131" marR="0" lvl="6" indent="-12631" algn="ctr" rtl="0">
              <a:lnSpc>
                <a:spcPct val="90000"/>
              </a:lnSpc>
              <a:spcBef>
                <a:spcPts val="200"/>
              </a:spcBef>
              <a:spcAft>
                <a:spcPts val="400"/>
              </a:spcAft>
              <a:buClr>
                <a:schemeClr val="accent2"/>
              </a:buClr>
              <a:buFont typeface="Noto Sans Symbols"/>
              <a:buNone/>
              <a:defRPr sz="1600" b="0" i="0" u="none" strike="noStrike" cap="none">
                <a:solidFill>
                  <a:schemeClr val="dk1"/>
                </a:solidFill>
                <a:latin typeface="Questrial"/>
                <a:ea typeface="Questrial"/>
                <a:cs typeface="Questrial"/>
                <a:sym typeface="Questrial"/>
              </a:defRPr>
            </a:lvl7pPr>
            <a:lvl8pPr marL="3200320" marR="0" lvl="7" indent="-12619" algn="ctr" rtl="0">
              <a:lnSpc>
                <a:spcPct val="90000"/>
              </a:lnSpc>
              <a:spcBef>
                <a:spcPts val="200"/>
              </a:spcBef>
              <a:spcAft>
                <a:spcPts val="400"/>
              </a:spcAft>
              <a:buClr>
                <a:schemeClr val="accent2"/>
              </a:buClr>
              <a:buFont typeface="Noto Sans Symbols"/>
              <a:buNone/>
              <a:defRPr sz="1600" b="0" i="0" u="none" strike="noStrike" cap="none">
                <a:solidFill>
                  <a:schemeClr val="dk1"/>
                </a:solidFill>
                <a:latin typeface="Questrial"/>
                <a:ea typeface="Questrial"/>
                <a:cs typeface="Questrial"/>
                <a:sym typeface="Questrial"/>
              </a:defRPr>
            </a:lvl8pPr>
            <a:lvl9pPr marL="3657509" marR="0" lvl="8" indent="-12608" algn="ctr" rtl="0">
              <a:lnSpc>
                <a:spcPct val="90000"/>
              </a:lnSpc>
              <a:spcBef>
                <a:spcPts val="200"/>
              </a:spcBef>
              <a:spcAft>
                <a:spcPts val="400"/>
              </a:spcAft>
              <a:buClr>
                <a:schemeClr val="accent2"/>
              </a:buClr>
              <a:buFont typeface="Noto Sans Symbols"/>
              <a:buNone/>
              <a:defRPr sz="1600" b="0" i="0" u="none" strike="noStrike" cap="none">
                <a:solidFill>
                  <a:schemeClr val="dk1"/>
                </a:solidFill>
                <a:latin typeface="Questrial"/>
                <a:ea typeface="Questrial"/>
                <a:cs typeface="Questrial"/>
                <a:sym typeface="Questrial"/>
              </a:defRPr>
            </a:lvl9pPr>
          </a:lstStyle>
          <a:p>
            <a:endParaRPr/>
          </a:p>
        </p:txBody>
      </p:sp>
      <p:pic>
        <p:nvPicPr>
          <p:cNvPr id="21" name="Shape 21"/>
          <p:cNvPicPr preferRelativeResize="0"/>
          <p:nvPr/>
        </p:nvPicPr>
        <p:blipFill rotWithShape="1">
          <a:blip r:embed="rId2">
            <a:alphaModFix/>
          </a:blip>
          <a:srcRect/>
          <a:stretch/>
        </p:blipFill>
        <p:spPr>
          <a:xfrm>
            <a:off x="7333576" y="5717937"/>
            <a:ext cx="724719" cy="483145"/>
          </a:xfrm>
          <a:prstGeom prst="rect">
            <a:avLst/>
          </a:prstGeom>
          <a:noFill/>
          <a:ln>
            <a:noFill/>
          </a:ln>
        </p:spPr>
      </p:pic>
      <p:sp>
        <p:nvSpPr>
          <p:cNvPr id="22" name="Shape 22"/>
          <p:cNvSpPr txBox="1">
            <a:spLocks noGrp="1"/>
          </p:cNvSpPr>
          <p:nvPr>
            <p:ph type="body" idx="2"/>
          </p:nvPr>
        </p:nvSpPr>
        <p:spPr>
          <a:xfrm>
            <a:off x="0" y="3514802"/>
            <a:ext cx="9144000" cy="1007795"/>
          </a:xfrm>
          <a:prstGeom prst="rect">
            <a:avLst/>
          </a:prstGeom>
          <a:solidFill>
            <a:schemeClr val="accent2"/>
          </a:solidFill>
          <a:ln>
            <a:noFill/>
          </a:ln>
        </p:spPr>
        <p:txBody>
          <a:bodyPr lIns="91425" tIns="91425" rIns="91425" bIns="91425" anchor="ctr" anchorCtr="0"/>
          <a:lstStyle>
            <a:lvl1pPr marL="0" marR="0" lvl="0" indent="0" algn="ctr" rtl="0">
              <a:lnSpc>
                <a:spcPct val="90000"/>
              </a:lnSpc>
              <a:spcBef>
                <a:spcPts val="2400"/>
              </a:spcBef>
              <a:spcAft>
                <a:spcPts val="200"/>
              </a:spcAft>
              <a:buClr>
                <a:schemeClr val="accent2"/>
              </a:buClr>
              <a:buFont typeface="Questrial"/>
              <a:buNone/>
              <a:defRPr sz="2700" b="0" i="0" u="none" strike="noStrike" cap="none">
                <a:solidFill>
                  <a:schemeClr val="lt1"/>
                </a:solidFill>
                <a:latin typeface="ABeeZee"/>
                <a:ea typeface="ABeeZee"/>
                <a:cs typeface="ABeeZee"/>
                <a:sym typeface="ABeeZee"/>
              </a:defRPr>
            </a:lvl1pPr>
            <a:lvl2pPr marL="265176" marR="0" lvl="1" indent="-36575" algn="l" rtl="0">
              <a:lnSpc>
                <a:spcPct val="90000"/>
              </a:lnSpc>
              <a:spcBef>
                <a:spcPts val="200"/>
              </a:spcBef>
              <a:spcAft>
                <a:spcPts val="400"/>
              </a:spcAft>
              <a:buClr>
                <a:schemeClr val="accent2"/>
              </a:buClr>
              <a:buSzPct val="100000"/>
              <a:buFont typeface="Noto Sans Symbols"/>
              <a:buChar char="•"/>
              <a:defRPr sz="1600" b="0" i="0" u="none" strike="noStrike" cap="none">
                <a:solidFill>
                  <a:schemeClr val="dk1"/>
                </a:solidFill>
                <a:latin typeface="ABeeZee"/>
                <a:ea typeface="ABeeZee"/>
                <a:cs typeface="ABeeZee"/>
                <a:sym typeface="ABeeZee"/>
              </a:defRPr>
            </a:lvl2pPr>
            <a:lvl3pPr marL="448056" marR="0" lvl="2" indent="-67055" algn="l" rtl="0">
              <a:lnSpc>
                <a:spcPct val="90000"/>
              </a:lnSpc>
              <a:spcBef>
                <a:spcPts val="200"/>
              </a:spcBef>
              <a:spcAft>
                <a:spcPts val="400"/>
              </a:spcAft>
              <a:buClr>
                <a:schemeClr val="accent2"/>
              </a:buClr>
              <a:buSzPct val="100000"/>
              <a:buFont typeface="Noto Sans Symbols"/>
              <a:buChar char="•"/>
              <a:defRPr sz="1200" b="0" i="0" u="none" strike="noStrike" cap="none">
                <a:solidFill>
                  <a:schemeClr val="dk1"/>
                </a:solidFill>
                <a:latin typeface="ABeeZee"/>
                <a:ea typeface="ABeeZee"/>
                <a:cs typeface="ABeeZee"/>
                <a:sym typeface="ABeeZee"/>
              </a:defRPr>
            </a:lvl3pPr>
            <a:lvl4pPr marL="594360" marR="0" lvl="3" indent="-60959" algn="l" rtl="0">
              <a:lnSpc>
                <a:spcPct val="90000"/>
              </a:lnSpc>
              <a:spcBef>
                <a:spcPts val="200"/>
              </a:spcBef>
              <a:spcAft>
                <a:spcPts val="400"/>
              </a:spcAft>
              <a:buClr>
                <a:schemeClr val="accent2"/>
              </a:buClr>
              <a:buSzPct val="100000"/>
              <a:buFont typeface="Noto Sans Symbols"/>
              <a:buChar char="•"/>
              <a:defRPr sz="1200" b="0" i="0" u="none" strike="noStrike" cap="none">
                <a:solidFill>
                  <a:schemeClr val="dk1"/>
                </a:solidFill>
                <a:latin typeface="ABeeZee"/>
                <a:ea typeface="ABeeZee"/>
                <a:cs typeface="ABeeZee"/>
                <a:sym typeface="ABeeZee"/>
              </a:defRPr>
            </a:lvl4pPr>
            <a:lvl5pPr marL="777240" marR="0" lvl="4" indent="-66040" algn="l" rtl="0">
              <a:lnSpc>
                <a:spcPct val="90000"/>
              </a:lnSpc>
              <a:spcBef>
                <a:spcPts val="200"/>
              </a:spcBef>
              <a:spcAft>
                <a:spcPts val="400"/>
              </a:spcAft>
              <a:buClr>
                <a:schemeClr val="accent2"/>
              </a:buClr>
              <a:buSzPct val="100000"/>
              <a:buFont typeface="Noto Sans Symbols"/>
              <a:buChar char="•"/>
              <a:defRPr sz="1200" b="0" i="0" u="none" strike="noStrike" cap="none">
                <a:solidFill>
                  <a:schemeClr val="dk1"/>
                </a:solidFill>
                <a:latin typeface="ABeeZee"/>
                <a:ea typeface="ABeeZee"/>
                <a:cs typeface="ABeeZee"/>
                <a:sym typeface="ABeeZee"/>
              </a:defRPr>
            </a:lvl5pPr>
            <a:lvl6pPr marL="914400" marR="0" lvl="5" indent="-63500" algn="l" rtl="0">
              <a:lnSpc>
                <a:spcPct val="90000"/>
              </a:lnSpc>
              <a:spcBef>
                <a:spcPts val="200"/>
              </a:spcBef>
              <a:spcAft>
                <a:spcPts val="400"/>
              </a:spcAft>
              <a:buClr>
                <a:schemeClr val="accent2"/>
              </a:buClr>
              <a:buSzPct val="100000"/>
              <a:buFont typeface="Noto Sans Symbols"/>
              <a:buChar char="•"/>
              <a:defRPr sz="1200" b="0" i="0" u="none" strike="noStrike" cap="none">
                <a:solidFill>
                  <a:schemeClr val="dk1"/>
                </a:solidFill>
                <a:latin typeface="Questrial"/>
                <a:ea typeface="Questrial"/>
                <a:cs typeface="Questrial"/>
                <a:sym typeface="Questrial"/>
              </a:defRPr>
            </a:lvl6pPr>
            <a:lvl7pPr marL="1060704" marR="0" lvl="6" indent="-70103" algn="l" rtl="0">
              <a:lnSpc>
                <a:spcPct val="90000"/>
              </a:lnSpc>
              <a:spcBef>
                <a:spcPts val="200"/>
              </a:spcBef>
              <a:spcAft>
                <a:spcPts val="400"/>
              </a:spcAft>
              <a:buClr>
                <a:schemeClr val="accent2"/>
              </a:buClr>
              <a:buSzPct val="100000"/>
              <a:buFont typeface="Noto Sans Symbols"/>
              <a:buChar char="•"/>
              <a:defRPr sz="1200" b="0" i="0" u="none" strike="noStrike" cap="none">
                <a:solidFill>
                  <a:schemeClr val="dk1"/>
                </a:solidFill>
                <a:latin typeface="Questrial"/>
                <a:ea typeface="Questrial"/>
                <a:cs typeface="Questrial"/>
                <a:sym typeface="Questrial"/>
              </a:defRPr>
            </a:lvl7pPr>
            <a:lvl8pPr marL="1216152" marR="0" lvl="7" indent="-73152" algn="l" rtl="0">
              <a:lnSpc>
                <a:spcPct val="90000"/>
              </a:lnSpc>
              <a:spcBef>
                <a:spcPts val="200"/>
              </a:spcBef>
              <a:spcAft>
                <a:spcPts val="400"/>
              </a:spcAft>
              <a:buClr>
                <a:schemeClr val="accent2"/>
              </a:buClr>
              <a:buSzPct val="100000"/>
              <a:buFont typeface="Noto Sans Symbols"/>
              <a:buChar char="•"/>
              <a:defRPr sz="1200" b="0" i="0" u="none" strike="noStrike" cap="none">
                <a:solidFill>
                  <a:schemeClr val="dk1"/>
                </a:solidFill>
                <a:latin typeface="Questrial"/>
                <a:ea typeface="Questrial"/>
                <a:cs typeface="Questrial"/>
                <a:sym typeface="Questrial"/>
              </a:defRPr>
            </a:lvl8pPr>
            <a:lvl9pPr marL="1362456" marR="0" lvl="8" indent="-67055" algn="l" rtl="0">
              <a:lnSpc>
                <a:spcPct val="90000"/>
              </a:lnSpc>
              <a:spcBef>
                <a:spcPts val="200"/>
              </a:spcBef>
              <a:spcAft>
                <a:spcPts val="400"/>
              </a:spcAft>
              <a:buClr>
                <a:schemeClr val="accent2"/>
              </a:buClr>
              <a:buSzPct val="100000"/>
              <a:buFont typeface="Noto Sans Symbols"/>
              <a:buChar char="•"/>
              <a:defRPr sz="1200" b="0" i="0" u="none" strike="noStrike" cap="none">
                <a:solidFill>
                  <a:schemeClr val="dk1"/>
                </a:solidFill>
                <a:latin typeface="Questrial"/>
                <a:ea typeface="Questrial"/>
                <a:cs typeface="Questrial"/>
                <a:sym typeface="Questrial"/>
              </a:defRPr>
            </a:lvl9pPr>
          </a:lstStyle>
          <a:p>
            <a:endParaRPr/>
          </a:p>
        </p:txBody>
      </p:sp>
      <p:pic>
        <p:nvPicPr>
          <p:cNvPr id="23" name="Shape 23"/>
          <p:cNvPicPr preferRelativeResize="0"/>
          <p:nvPr/>
        </p:nvPicPr>
        <p:blipFill rotWithShape="1">
          <a:blip r:embed="rId3">
            <a:alphaModFix/>
          </a:blip>
          <a:srcRect/>
          <a:stretch/>
        </p:blipFill>
        <p:spPr>
          <a:xfrm>
            <a:off x="1415433" y="14289"/>
            <a:ext cx="7074924" cy="3537462"/>
          </a:xfrm>
          <a:prstGeom prst="rect">
            <a:avLst/>
          </a:prstGeom>
          <a:noFill/>
          <a:ln>
            <a:noFill/>
          </a:ln>
        </p:spPr>
      </p:pic>
      <p:pic>
        <p:nvPicPr>
          <p:cNvPr id="24" name="Shape 24"/>
          <p:cNvPicPr preferRelativeResize="0"/>
          <p:nvPr/>
        </p:nvPicPr>
        <p:blipFill rotWithShape="1">
          <a:blip r:embed="rId4">
            <a:alphaModFix/>
          </a:blip>
          <a:srcRect/>
          <a:stretch/>
        </p:blipFill>
        <p:spPr>
          <a:xfrm>
            <a:off x="5652119" y="620687"/>
            <a:ext cx="910422" cy="515332"/>
          </a:xfrm>
          <a:prstGeom prst="rect">
            <a:avLst/>
          </a:prstGeom>
          <a:noFill/>
          <a:ln>
            <a:noFill/>
          </a:ln>
        </p:spPr>
      </p:pic>
      <p:sp>
        <p:nvSpPr>
          <p:cNvPr id="25" name="Shape 25"/>
          <p:cNvSpPr txBox="1">
            <a:spLocks noGrp="1"/>
          </p:cNvSpPr>
          <p:nvPr>
            <p:ph type="dt" idx="10"/>
          </p:nvPr>
        </p:nvSpPr>
        <p:spPr>
          <a:xfrm>
            <a:off x="107504" y="6470705"/>
            <a:ext cx="3454988" cy="274319"/>
          </a:xfrm>
          <a:prstGeom prst="rect">
            <a:avLst/>
          </a:prstGeom>
          <a:noFill/>
          <a:ln>
            <a:noFill/>
          </a:ln>
        </p:spPr>
        <p:txBody>
          <a:bodyPr lIns="91425" tIns="91425" rIns="91425" bIns="91425" anchor="t" anchorCtr="0"/>
          <a:lstStyle>
            <a:lvl1pPr marL="0" marR="0" lvl="0" indent="0" algn="l" rtl="0">
              <a:spcBef>
                <a:spcPts val="0"/>
              </a:spcBef>
              <a:buNone/>
              <a:defRPr sz="1100" b="0" i="0" u="none" strike="noStrike" cap="none">
                <a:solidFill>
                  <a:schemeClr val="lt1"/>
                </a:solidFill>
                <a:latin typeface="ABeeZee"/>
                <a:ea typeface="ABeeZee"/>
                <a:cs typeface="ABeeZee"/>
                <a:sym typeface="ABeeZee"/>
              </a:defRPr>
            </a:lvl1pPr>
            <a:lvl2pPr marL="457200" marR="0" lvl="1" indent="0" algn="l" rtl="0">
              <a:spcBef>
                <a:spcPts val="0"/>
              </a:spcBef>
              <a:buNone/>
              <a:defRPr sz="1800" b="0" i="0" u="none" strike="noStrike" cap="none">
                <a:solidFill>
                  <a:schemeClr val="dk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dk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dk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dk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dk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dk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dk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dk1"/>
                </a:solidFill>
                <a:latin typeface="Questrial"/>
                <a:ea typeface="Questrial"/>
                <a:cs typeface="Questrial"/>
                <a:sym typeface="Questrial"/>
              </a:defRPr>
            </a:lvl9pPr>
          </a:lstStyle>
          <a:p>
            <a:endParaRPr/>
          </a:p>
        </p:txBody>
      </p:sp>
      <p:sp>
        <p:nvSpPr>
          <p:cNvPr id="26" name="Shape 26"/>
          <p:cNvSpPr txBox="1">
            <a:spLocks noGrp="1"/>
          </p:cNvSpPr>
          <p:nvPr>
            <p:ph type="ftr" idx="11"/>
          </p:nvPr>
        </p:nvSpPr>
        <p:spPr>
          <a:xfrm>
            <a:off x="3632200" y="6470705"/>
            <a:ext cx="4426094" cy="274319"/>
          </a:xfrm>
          <a:prstGeom prst="rect">
            <a:avLst/>
          </a:prstGeom>
          <a:noFill/>
          <a:ln>
            <a:noFill/>
          </a:ln>
        </p:spPr>
        <p:txBody>
          <a:bodyPr lIns="91425" tIns="91425" rIns="91425" bIns="91425" anchor="ctr" anchorCtr="0"/>
          <a:lstStyle>
            <a:lvl1pPr marL="0" marR="0" lvl="0" indent="0" algn="r" rtl="0">
              <a:spcBef>
                <a:spcPts val="0"/>
              </a:spcBef>
              <a:buNone/>
              <a:defRPr sz="1100" b="0" i="0" u="none" strike="noStrike" cap="none">
                <a:solidFill>
                  <a:schemeClr val="lt1"/>
                </a:solidFill>
                <a:latin typeface="ABeeZee"/>
                <a:ea typeface="ABeeZee"/>
                <a:cs typeface="ABeeZee"/>
                <a:sym typeface="ABeeZee"/>
              </a:defRPr>
            </a:lvl1pPr>
            <a:lvl2pPr marL="457200" marR="0" lvl="1" indent="0" algn="l" rtl="0">
              <a:spcBef>
                <a:spcPts val="0"/>
              </a:spcBef>
              <a:buNone/>
              <a:defRPr sz="1800" b="0" i="0" u="none" strike="noStrike" cap="none">
                <a:solidFill>
                  <a:schemeClr val="dk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dk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dk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dk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dk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dk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dk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dk1"/>
                </a:solidFill>
                <a:latin typeface="Questrial"/>
                <a:ea typeface="Questrial"/>
                <a:cs typeface="Questrial"/>
                <a:sym typeface="Questrial"/>
              </a:defRPr>
            </a:lvl9pPr>
          </a:lstStyle>
          <a:p>
            <a:endParaRPr/>
          </a:p>
        </p:txBody>
      </p:sp>
      <p:sp>
        <p:nvSpPr>
          <p:cNvPr id="27" name="Shape 27"/>
          <p:cNvSpPr txBox="1">
            <a:spLocks noGrp="1"/>
          </p:cNvSpPr>
          <p:nvPr>
            <p:ph type="sldNum" idx="12"/>
          </p:nvPr>
        </p:nvSpPr>
        <p:spPr>
          <a:xfrm>
            <a:off x="8128000" y="6470705"/>
            <a:ext cx="730250" cy="274319"/>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de-DE" sz="1100" b="0" i="0" u="none" strike="noStrike" cap="none">
                <a:solidFill>
                  <a:schemeClr val="lt1"/>
                </a:solidFill>
                <a:latin typeface="ABeeZee"/>
                <a:ea typeface="ABeeZee"/>
                <a:cs typeface="ABeeZee"/>
                <a:sym typeface="ABeeZee"/>
              </a:rPr>
              <a:t>‹#›</a:t>
            </a:fld>
            <a:endParaRPr lang="de-DE" sz="1100" b="0" i="0" u="none" strike="noStrike" cap="none">
              <a:solidFill>
                <a:schemeClr val="lt1"/>
              </a:solidFill>
              <a:latin typeface="ABeeZee"/>
              <a:ea typeface="ABeeZee"/>
              <a:cs typeface="ABeeZee"/>
              <a:sym typeface="ABeeZee"/>
            </a:endParaRPr>
          </a:p>
        </p:txBody>
      </p:sp>
      <p:sp>
        <p:nvSpPr>
          <p:cNvPr id="28" name="Shape 28"/>
          <p:cNvSpPr txBox="1"/>
          <p:nvPr/>
        </p:nvSpPr>
        <p:spPr>
          <a:xfrm>
            <a:off x="8051747" y="5699932"/>
            <a:ext cx="1081827" cy="52321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de-DE" sz="700" b="0" i="0" u="none" strike="noStrike" cap="none">
                <a:solidFill>
                  <a:schemeClr val="dk1"/>
                </a:solidFill>
                <a:latin typeface="Arial"/>
                <a:ea typeface="Arial"/>
                <a:cs typeface="Arial"/>
                <a:sym typeface="Arial"/>
              </a:rPr>
              <a:t>Funded by the</a:t>
            </a:r>
          </a:p>
          <a:p>
            <a:pPr marL="0" marR="0" lvl="0" indent="0" algn="l" rtl="0">
              <a:spcBef>
                <a:spcPts val="0"/>
              </a:spcBef>
              <a:buSzPct val="25000"/>
              <a:buNone/>
            </a:pPr>
            <a:r>
              <a:rPr lang="de-DE" sz="700" b="0" i="0">
                <a:solidFill>
                  <a:schemeClr val="dk1"/>
                </a:solidFill>
                <a:latin typeface="Arial"/>
                <a:ea typeface="Arial"/>
                <a:cs typeface="Arial"/>
                <a:sym typeface="Arial"/>
              </a:rPr>
              <a:t>Erasmus+ Programme</a:t>
            </a:r>
            <a:r>
              <a:rPr lang="de-DE" sz="700">
                <a:solidFill>
                  <a:schemeClr val="dk1"/>
                </a:solidFill>
                <a:latin typeface="Arial"/>
                <a:ea typeface="Arial"/>
                <a:cs typeface="Arial"/>
                <a:sym typeface="Arial"/>
              </a:rPr>
              <a:t/>
            </a:r>
            <a:br>
              <a:rPr lang="de-DE" sz="700">
                <a:solidFill>
                  <a:schemeClr val="dk1"/>
                </a:solidFill>
                <a:latin typeface="Arial"/>
                <a:ea typeface="Arial"/>
                <a:cs typeface="Arial"/>
                <a:sym typeface="Arial"/>
              </a:rPr>
            </a:br>
            <a:r>
              <a:rPr lang="de-DE" sz="700" b="0" i="0">
                <a:solidFill>
                  <a:schemeClr val="dk1"/>
                </a:solidFill>
                <a:latin typeface="Arial"/>
                <a:ea typeface="Arial"/>
                <a:cs typeface="Arial"/>
                <a:sym typeface="Arial"/>
              </a:rPr>
              <a:t>of the European Union </a:t>
            </a:r>
          </a:p>
        </p:txBody>
      </p:sp>
      <p:pic>
        <p:nvPicPr>
          <p:cNvPr id="29" name="Shape 29"/>
          <p:cNvPicPr preferRelativeResize="0"/>
          <p:nvPr/>
        </p:nvPicPr>
        <p:blipFill rotWithShape="1">
          <a:blip r:embed="rId5">
            <a:alphaModFix/>
          </a:blip>
          <a:srcRect/>
          <a:stretch/>
        </p:blipFill>
        <p:spPr>
          <a:xfrm>
            <a:off x="48808" y="5699930"/>
            <a:ext cx="7331502" cy="509970"/>
          </a:xfrm>
          <a:prstGeom prst="rect">
            <a:avLst/>
          </a:prstGeom>
          <a:noFill/>
          <a:ln>
            <a:noFill/>
          </a:ln>
        </p:spPr>
      </p:pic>
    </p:spTree>
    <p:extLst>
      <p:ext uri="{BB962C8B-B14F-4D97-AF65-F5344CB8AC3E}">
        <p14:creationId xmlns:p14="http://schemas.microsoft.com/office/powerpoint/2010/main" val="4221241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179512" y="188640"/>
            <a:ext cx="7772400" cy="76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en-US" dirty="0" smtClean="0"/>
          </a:p>
        </p:txBody>
      </p:sp>
      <p:sp>
        <p:nvSpPr>
          <p:cNvPr id="1028" name="Rectangle 3"/>
          <p:cNvSpPr>
            <a:spLocks noGrp="1" noChangeArrowheads="1"/>
          </p:cNvSpPr>
          <p:nvPr>
            <p:ph type="body" idx="1"/>
          </p:nvPr>
        </p:nvSpPr>
        <p:spPr bwMode="auto">
          <a:xfrm>
            <a:off x="685800" y="2133600"/>
            <a:ext cx="7772400" cy="3962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685800" y="6248400"/>
            <a:ext cx="8062664"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smtClean="0">
                <a:solidFill>
                  <a:srgbClr val="006B3F"/>
                </a:solidFill>
              </a:defRPr>
            </a:lvl1pPr>
          </a:lstStyle>
          <a:p>
            <a:r>
              <a:rPr lang="en-GB" dirty="0" smtClean="0"/>
              <a:t>www.nile-elt.com</a:t>
            </a:r>
            <a:endParaRPr lang="en-GB" dirty="0"/>
          </a:p>
        </p:txBody>
      </p:sp>
      <p:pic>
        <p:nvPicPr>
          <p:cNvPr id="2" name="Picture 1"/>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0" y="0"/>
            <a:ext cx="9144000" cy="5330957"/>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7" r:id="rId4"/>
    <p:sldLayoutId id="2147483679" r:id="rId5"/>
    <p:sldLayoutId id="2147483678" r:id="rId6"/>
    <p:sldLayoutId id="2147483680" r:id="rId7"/>
  </p:sldLayoutIdLst>
  <p:timing>
    <p:tnLst>
      <p:par>
        <p:cTn id="1" dur="indefinite" restart="never" nodeType="tmRoot"/>
      </p:par>
    </p:tnLst>
  </p:timing>
  <p:hf sldNum="0" hdr="0" dt="0"/>
  <p:txStyles>
    <p:titleStyle>
      <a:lvl1pPr algn="l" rtl="0" eaLnBrk="1" fontAlgn="base" hangingPunct="1">
        <a:spcBef>
          <a:spcPct val="0"/>
        </a:spcBef>
        <a:spcAft>
          <a:spcPct val="0"/>
        </a:spcAft>
        <a:defRPr sz="2800" b="1">
          <a:solidFill>
            <a:srgbClr val="C00418"/>
          </a:solidFill>
          <a:latin typeface="+mj-lt"/>
          <a:ea typeface="+mj-ea"/>
          <a:cs typeface="+mj-cs"/>
        </a:defRPr>
      </a:lvl1pPr>
      <a:lvl2pPr algn="l" rtl="0" eaLnBrk="1" fontAlgn="base" hangingPunct="1">
        <a:spcBef>
          <a:spcPct val="0"/>
        </a:spcBef>
        <a:spcAft>
          <a:spcPct val="0"/>
        </a:spcAft>
        <a:defRPr sz="2800" b="1">
          <a:solidFill>
            <a:srgbClr val="C00418"/>
          </a:solidFill>
          <a:latin typeface="Arial" charset="0"/>
          <a:ea typeface="ヒラギノ角ゴ Pro W3" charset="-128"/>
        </a:defRPr>
      </a:lvl2pPr>
      <a:lvl3pPr algn="l" rtl="0" eaLnBrk="1" fontAlgn="base" hangingPunct="1">
        <a:spcBef>
          <a:spcPct val="0"/>
        </a:spcBef>
        <a:spcAft>
          <a:spcPct val="0"/>
        </a:spcAft>
        <a:defRPr sz="2800" b="1">
          <a:solidFill>
            <a:srgbClr val="C00418"/>
          </a:solidFill>
          <a:latin typeface="Arial" charset="0"/>
          <a:ea typeface="ヒラギノ角ゴ Pro W3" charset="-128"/>
        </a:defRPr>
      </a:lvl3pPr>
      <a:lvl4pPr algn="l" rtl="0" eaLnBrk="1" fontAlgn="base" hangingPunct="1">
        <a:spcBef>
          <a:spcPct val="0"/>
        </a:spcBef>
        <a:spcAft>
          <a:spcPct val="0"/>
        </a:spcAft>
        <a:defRPr sz="2800" b="1">
          <a:solidFill>
            <a:srgbClr val="C00418"/>
          </a:solidFill>
          <a:latin typeface="Arial" charset="0"/>
          <a:ea typeface="ヒラギノ角ゴ Pro W3" charset="-128"/>
        </a:defRPr>
      </a:lvl4pPr>
      <a:lvl5pPr algn="l" rtl="0" eaLnBrk="1" fontAlgn="base" hangingPunct="1">
        <a:spcBef>
          <a:spcPct val="0"/>
        </a:spcBef>
        <a:spcAft>
          <a:spcPct val="0"/>
        </a:spcAft>
        <a:defRPr sz="2800" b="1">
          <a:solidFill>
            <a:srgbClr val="C00418"/>
          </a:solidFill>
          <a:latin typeface="Arial" charset="0"/>
          <a:ea typeface="ヒラギノ角ゴ Pro W3" charset="-128"/>
        </a:defRPr>
      </a:lvl5pPr>
      <a:lvl6pPr marL="457200" algn="l" rtl="0" eaLnBrk="1" fontAlgn="base" hangingPunct="1">
        <a:spcBef>
          <a:spcPct val="0"/>
        </a:spcBef>
        <a:spcAft>
          <a:spcPct val="0"/>
        </a:spcAft>
        <a:defRPr sz="2800" b="1">
          <a:solidFill>
            <a:srgbClr val="C00418"/>
          </a:solidFill>
          <a:latin typeface="Arial" charset="0"/>
          <a:ea typeface="ヒラギノ角ゴ Pro W3" charset="-128"/>
        </a:defRPr>
      </a:lvl6pPr>
      <a:lvl7pPr marL="914400" algn="l" rtl="0" eaLnBrk="1" fontAlgn="base" hangingPunct="1">
        <a:spcBef>
          <a:spcPct val="0"/>
        </a:spcBef>
        <a:spcAft>
          <a:spcPct val="0"/>
        </a:spcAft>
        <a:defRPr sz="2800" b="1">
          <a:solidFill>
            <a:srgbClr val="C00418"/>
          </a:solidFill>
          <a:latin typeface="Arial" charset="0"/>
          <a:ea typeface="ヒラギノ角ゴ Pro W3" charset="-128"/>
        </a:defRPr>
      </a:lvl7pPr>
      <a:lvl8pPr marL="1371600" algn="l" rtl="0" eaLnBrk="1" fontAlgn="base" hangingPunct="1">
        <a:spcBef>
          <a:spcPct val="0"/>
        </a:spcBef>
        <a:spcAft>
          <a:spcPct val="0"/>
        </a:spcAft>
        <a:defRPr sz="2800" b="1">
          <a:solidFill>
            <a:srgbClr val="C00418"/>
          </a:solidFill>
          <a:latin typeface="Arial" charset="0"/>
          <a:ea typeface="ヒラギノ角ゴ Pro W3" charset="-128"/>
        </a:defRPr>
      </a:lvl8pPr>
      <a:lvl9pPr marL="1828800" algn="l" rtl="0" eaLnBrk="1" fontAlgn="base" hangingPunct="1">
        <a:spcBef>
          <a:spcPct val="0"/>
        </a:spcBef>
        <a:spcAft>
          <a:spcPct val="0"/>
        </a:spcAft>
        <a:defRPr sz="2800" b="1">
          <a:solidFill>
            <a:srgbClr val="C00418"/>
          </a:solidFill>
          <a:latin typeface="Arial" charset="0"/>
          <a:ea typeface="ヒラギノ角ゴ Pro W3" charset="-128"/>
        </a:defRPr>
      </a:lvl9pPr>
    </p:titleStyle>
    <p:bodyStyle>
      <a:lvl1pPr marL="342900" indent="-342900" algn="l" rtl="0" eaLnBrk="1" fontAlgn="base" hangingPunct="1">
        <a:spcBef>
          <a:spcPct val="20000"/>
        </a:spcBef>
        <a:spcAft>
          <a:spcPct val="0"/>
        </a:spcAft>
        <a:buChar char="•"/>
        <a:defRPr sz="20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ea typeface="+mn-ea"/>
        </a:defRPr>
      </a:lvl2pPr>
      <a:lvl3pPr marL="1143000" indent="-228600" algn="l" rtl="0" eaLnBrk="1" fontAlgn="base" hangingPunct="1">
        <a:spcBef>
          <a:spcPct val="20000"/>
        </a:spcBef>
        <a:spcAft>
          <a:spcPct val="0"/>
        </a:spcAft>
        <a:buChar char="•"/>
        <a:defRPr sz="20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thecreativitygroup.weebly.c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mailto:maria@nile-elt.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google.com/url?sa=i&amp;rct=j&amp;q=&amp;esrc=s&amp;source=images&amp;cd=&amp;cad=rja&amp;uact=8&amp;ved=0CAcQjRxqFQoTCJ2ruYPWj8cCFTJr2wodPNkBYg&amp;url=http://www.slideshare.net/C-Romney/copyright-9515173&amp;ei=sdDAVd2ONrLW7Qa8soeQBg&amp;psig=AFQjCNFf2dF3pmFSLJcVFLfWUpDygStiSw&amp;ust=143878603654409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google.com/url?sa=i&amp;rct=j&amp;q=&amp;esrc=s&amp;source=images&amp;cd=&amp;cad=rja&amp;uact=8&amp;ved=0CAcQjRxqFQoTCMiz297Xj8cCFeIX2wod7cQLWw&amp;url=http://www.howtocopytradeforex.com/disadvantages-social-forex-trading/&amp;ei=fdLAVYiBLOKv7Abtia_YBQ&amp;bvm=bv.99261572,d.dmo&amp;psig=AFQjCNFRen030EJnPj3J-V1fgC7L7xaA7A&amp;ust=1438786532885527"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google.com/url?sa=i&amp;rct=j&amp;q=&amp;esrc=s&amp;source=images&amp;cd=&amp;cad=rja&amp;uact=8&amp;ved=0CAcQjRxqFQoTCMuS2dDWj8cCFc4I2wodBHYHLg&amp;url=http://www.e2awards.com/blog/effective-ways-to-get-customer-votes/&amp;ei=U9HAVYudNs6R7AaE7J3wAg&amp;psig=AFQjCNEqZT2DEBwGn8qJupJHeqL8XI1ZcQ&amp;ust=143878622339169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www.google.com/url?sa=i&amp;rct=j&amp;q=&amp;esrc=s&amp;source=images&amp;cd=&amp;cad=rja&amp;uact=8&amp;ved=0CAcQjRxqFQoTCKLOn_rWj8cCFXBH2wodq-gJqw&amp;url=http://www.123employee.com/articles/find-advantages-outside-your-core.html&amp;ei=q9HAVeLMAfCO7Qar0afYCg&amp;psig=AFQjCNEqZT2DEBwGn8qJupJHeqL8XI1ZcQ&amp;ust=143878622339169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GB" dirty="0" smtClean="0"/>
              <a:t>Maria Heron</a:t>
            </a:r>
          </a:p>
          <a:p>
            <a:r>
              <a:rPr lang="en-GB" dirty="0" smtClean="0"/>
              <a:t>CELTA Centre Manager &amp; </a:t>
            </a:r>
            <a:r>
              <a:rPr lang="en-GB" smtClean="0"/>
              <a:t>Senior Trainer</a:t>
            </a:r>
            <a:endParaRPr lang="en-GB" dirty="0" smtClean="0"/>
          </a:p>
        </p:txBody>
      </p:sp>
      <p:sp>
        <p:nvSpPr>
          <p:cNvPr id="2" name="Title 1"/>
          <p:cNvSpPr>
            <a:spLocks noGrp="1"/>
          </p:cNvSpPr>
          <p:nvPr>
            <p:ph type="ctrTitle"/>
          </p:nvPr>
        </p:nvSpPr>
        <p:spPr/>
        <p:txBody>
          <a:bodyPr/>
          <a:lstStyle/>
          <a:p>
            <a:pPr algn="ctr"/>
            <a:r>
              <a:rPr lang="en-GB" dirty="0"/>
              <a:t>Achieving language learning impact through emotionally-charged texts </a:t>
            </a:r>
          </a:p>
        </p:txBody>
      </p:sp>
    </p:spTree>
    <p:extLst>
      <p:ext uri="{BB962C8B-B14F-4D97-AF65-F5344CB8AC3E}">
        <p14:creationId xmlns:p14="http://schemas.microsoft.com/office/powerpoint/2010/main" val="38562137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sentence</a:t>
            </a:r>
            <a:endParaRPr lang="en-GB" dirty="0"/>
          </a:p>
        </p:txBody>
      </p:sp>
      <p:sp>
        <p:nvSpPr>
          <p:cNvPr id="3" name="Content Placeholder 2"/>
          <p:cNvSpPr>
            <a:spLocks noGrp="1"/>
          </p:cNvSpPr>
          <p:nvPr>
            <p:ph idx="1"/>
          </p:nvPr>
        </p:nvSpPr>
        <p:spPr/>
        <p:txBody>
          <a:bodyPr>
            <a:normAutofit fontScale="62500" lnSpcReduction="20000"/>
          </a:bodyPr>
          <a:lstStyle/>
          <a:p>
            <a:pPr lvl="1">
              <a:buFont typeface="Arial" panose="020B0604020202020204" pitchFamily="34" charset="0"/>
              <a:buChar char="•"/>
            </a:pPr>
            <a:r>
              <a:rPr lang="en-GB" sz="3800" dirty="0"/>
              <a:t>He was sentenced to 50 years for the murder of one sister.</a:t>
            </a:r>
          </a:p>
          <a:p>
            <a:pPr lvl="1">
              <a:buFont typeface="Arial" panose="020B0604020202020204" pitchFamily="34" charset="0"/>
              <a:buChar char="•"/>
            </a:pPr>
            <a:r>
              <a:rPr lang="en-GB" sz="3800" dirty="0"/>
              <a:t>He was sentenced to 50 years for the murder of the other sister.</a:t>
            </a:r>
          </a:p>
          <a:p>
            <a:pPr lvl="1">
              <a:buFont typeface="Arial" panose="020B0604020202020204" pitchFamily="34" charset="0"/>
              <a:buChar char="•"/>
            </a:pPr>
            <a:r>
              <a:rPr lang="en-GB" sz="3800" dirty="0"/>
              <a:t>He was sentenced to 50 years for robbery involving serious bodily harm.</a:t>
            </a:r>
          </a:p>
          <a:p>
            <a:pPr lvl="1">
              <a:buFont typeface="Arial" panose="020B0604020202020204" pitchFamily="34" charset="0"/>
              <a:buChar char="•"/>
            </a:pPr>
            <a:r>
              <a:rPr lang="en-GB" sz="3800" dirty="0"/>
              <a:t>He was sentenced to 20 years for burglary.</a:t>
            </a:r>
          </a:p>
          <a:p>
            <a:pPr lvl="1">
              <a:buFont typeface="Arial" panose="020B0604020202020204" pitchFamily="34" charset="0"/>
              <a:buChar char="•"/>
            </a:pPr>
            <a:r>
              <a:rPr lang="en-GB" sz="3800" dirty="0"/>
              <a:t>All the sentences are to run consecutively, so he has a jail time of 170 years.  He was sentenced at the age of 15 and sent to Indiana State prison in the company of hardened criminals. </a:t>
            </a:r>
          </a:p>
          <a:p>
            <a:pPr lvl="1">
              <a:buFont typeface="Arial" panose="020B0604020202020204" pitchFamily="34" charset="0"/>
              <a:buChar char="•"/>
            </a:pPr>
            <a:r>
              <a:rPr lang="en-GB" sz="3800" dirty="0"/>
              <a:t>He is now 38 years old and he will be eligible for parole when he turns 100.</a:t>
            </a:r>
          </a:p>
          <a:p>
            <a:endParaRPr lang="en-GB" dirty="0"/>
          </a:p>
        </p:txBody>
      </p:sp>
    </p:spTree>
    <p:extLst>
      <p:ext uri="{BB962C8B-B14F-4D97-AF65-F5344CB8AC3E}">
        <p14:creationId xmlns:p14="http://schemas.microsoft.com/office/powerpoint/2010/main" val="32084709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Listening (part 1</a:t>
            </a:r>
            <a:r>
              <a:rPr lang="en-GB" b="1" dirty="0" smtClean="0"/>
              <a:t>):</a:t>
            </a:r>
            <a:endParaRPr lang="en-GB" dirty="0"/>
          </a:p>
        </p:txBody>
      </p:sp>
      <p:sp>
        <p:nvSpPr>
          <p:cNvPr id="3" name="Content Placeholder 2"/>
          <p:cNvSpPr>
            <a:spLocks noGrp="1"/>
          </p:cNvSpPr>
          <p:nvPr>
            <p:ph idx="1"/>
          </p:nvPr>
        </p:nvSpPr>
        <p:spPr>
          <a:xfrm>
            <a:off x="685800" y="1556792"/>
            <a:ext cx="7772400" cy="4896544"/>
          </a:xfrm>
        </p:spPr>
        <p:txBody>
          <a:bodyPr>
            <a:noAutofit/>
          </a:bodyPr>
          <a:lstStyle/>
          <a:p>
            <a:pPr marL="0" indent="0">
              <a:buNone/>
            </a:pPr>
            <a:r>
              <a:rPr lang="en-GB" sz="2800" b="1" dirty="0"/>
              <a:t>As you listen</a:t>
            </a:r>
            <a:r>
              <a:rPr lang="en-GB" sz="2800" dirty="0"/>
              <a:t>, try and picture Ronald</a:t>
            </a:r>
          </a:p>
          <a:p>
            <a:pPr marL="0" lvl="0" indent="0">
              <a:buNone/>
            </a:pPr>
            <a:r>
              <a:rPr lang="en-GB" sz="2800" b="1" dirty="0" smtClean="0"/>
              <a:t>Think </a:t>
            </a:r>
            <a:r>
              <a:rPr lang="en-GB" sz="2800" b="1" dirty="0"/>
              <a:t>about some of these things</a:t>
            </a:r>
            <a:r>
              <a:rPr lang="en-GB" sz="2800" dirty="0"/>
              <a:t>:</a:t>
            </a:r>
          </a:p>
          <a:p>
            <a:pPr lvl="1">
              <a:buFont typeface="Arial" panose="020B0604020202020204" pitchFamily="34" charset="0"/>
              <a:buChar char="•"/>
            </a:pPr>
            <a:r>
              <a:rPr lang="en-GB" sz="2800" dirty="0"/>
              <a:t>What does he look like: is he tall, short, good-looking, covered in tattoos, well-built or thin?</a:t>
            </a:r>
          </a:p>
          <a:p>
            <a:pPr lvl="1">
              <a:buFont typeface="Arial" panose="020B0604020202020204" pitchFamily="34" charset="0"/>
              <a:buChar char="•"/>
            </a:pPr>
            <a:r>
              <a:rPr lang="en-GB" sz="2800" dirty="0"/>
              <a:t>Has he got a beard, glasses, a moustache? </a:t>
            </a:r>
          </a:p>
          <a:p>
            <a:pPr lvl="1">
              <a:buFont typeface="Arial" panose="020B0604020202020204" pitchFamily="34" charset="0"/>
              <a:buChar char="•"/>
            </a:pPr>
            <a:r>
              <a:rPr lang="en-GB" sz="2800" dirty="0"/>
              <a:t>Is he wearing jewellery? </a:t>
            </a:r>
          </a:p>
          <a:p>
            <a:pPr lvl="1">
              <a:buFont typeface="Arial" panose="020B0604020202020204" pitchFamily="34" charset="0"/>
              <a:buChar char="•"/>
            </a:pPr>
            <a:r>
              <a:rPr lang="en-GB" sz="2800" dirty="0"/>
              <a:t>Does he look </a:t>
            </a:r>
            <a:r>
              <a:rPr lang="en-GB" sz="2800" dirty="0" smtClean="0"/>
              <a:t>tidy/scruffy</a:t>
            </a:r>
            <a:r>
              <a:rPr lang="en-GB" sz="2800" dirty="0"/>
              <a:t>?</a:t>
            </a:r>
          </a:p>
          <a:p>
            <a:pPr lvl="1">
              <a:buFont typeface="Arial" panose="020B0604020202020204" pitchFamily="34" charset="0"/>
              <a:buChar char="•"/>
            </a:pPr>
            <a:r>
              <a:rPr lang="en-GB" sz="2800" dirty="0"/>
              <a:t>Does he chain-</a:t>
            </a:r>
            <a:r>
              <a:rPr lang="en-GB" sz="2800" dirty="0" smtClean="0"/>
              <a:t>smoke or not smoke?</a:t>
            </a:r>
            <a:r>
              <a:rPr lang="en-GB" sz="2800" dirty="0"/>
              <a:t> </a:t>
            </a:r>
          </a:p>
          <a:p>
            <a:pPr marL="0" indent="0">
              <a:buNone/>
            </a:pPr>
            <a:endParaRPr lang="en-GB" sz="2800" dirty="0"/>
          </a:p>
        </p:txBody>
      </p:sp>
    </p:spTree>
    <p:extLst>
      <p:ext uri="{BB962C8B-B14F-4D97-AF65-F5344CB8AC3E}">
        <p14:creationId xmlns:p14="http://schemas.microsoft.com/office/powerpoint/2010/main" val="17517364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After the </a:t>
            </a:r>
            <a:r>
              <a:rPr lang="en-GB" b="1" dirty="0" smtClean="0"/>
              <a:t>listening</a:t>
            </a:r>
            <a:r>
              <a:rPr lang="en-GB" dirty="0" smtClean="0"/>
              <a:t> </a:t>
            </a:r>
            <a:r>
              <a:rPr lang="en-GB" dirty="0"/>
              <a:t>compare your ideas with your partner: </a:t>
            </a:r>
          </a:p>
        </p:txBody>
      </p:sp>
      <p:sp>
        <p:nvSpPr>
          <p:cNvPr id="3" name="Content Placeholder 2"/>
          <p:cNvSpPr>
            <a:spLocks noGrp="1"/>
          </p:cNvSpPr>
          <p:nvPr>
            <p:ph idx="1"/>
          </p:nvPr>
        </p:nvSpPr>
        <p:spPr/>
        <p:txBody>
          <a:bodyPr/>
          <a:lstStyle/>
          <a:p>
            <a:pPr marL="0" indent="0">
              <a:buNone/>
            </a:pPr>
            <a:endParaRPr lang="en-GB" sz="2400" dirty="0"/>
          </a:p>
          <a:p>
            <a:pPr lvl="1">
              <a:buFont typeface="Arial" panose="020B0604020202020204" pitchFamily="34" charset="0"/>
              <a:buChar char="•"/>
            </a:pPr>
            <a:r>
              <a:rPr lang="en-GB" sz="3600" dirty="0"/>
              <a:t>Are they similar?  What </a:t>
            </a:r>
            <a:r>
              <a:rPr lang="en-GB" sz="3600" dirty="0" smtClean="0"/>
              <a:t>do you </a:t>
            </a:r>
            <a:r>
              <a:rPr lang="en-GB" sz="3600" dirty="0"/>
              <a:t>they differ in?</a:t>
            </a:r>
          </a:p>
          <a:p>
            <a:pPr lvl="1">
              <a:buFont typeface="Arial" panose="020B0604020202020204" pitchFamily="34" charset="0"/>
              <a:buChar char="•"/>
            </a:pPr>
            <a:r>
              <a:rPr lang="en-GB" sz="3600" dirty="0"/>
              <a:t>Did you like or dislike Ronald?  Do you believe him when he says he is sorry and contrite?  What does your partner think? </a:t>
            </a:r>
          </a:p>
          <a:p>
            <a:pPr marL="0" indent="0">
              <a:buNone/>
            </a:pPr>
            <a:endParaRPr lang="en-GB" sz="3600" dirty="0"/>
          </a:p>
          <a:p>
            <a:endParaRPr lang="en-GB" dirty="0"/>
          </a:p>
        </p:txBody>
      </p:sp>
    </p:spTree>
    <p:extLst>
      <p:ext uri="{BB962C8B-B14F-4D97-AF65-F5344CB8AC3E}">
        <p14:creationId xmlns:p14="http://schemas.microsoft.com/office/powerpoint/2010/main" val="5551152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Listening (part 2</a:t>
            </a:r>
            <a:r>
              <a:rPr lang="en-GB" b="1" dirty="0" smtClean="0"/>
              <a:t>):</a:t>
            </a:r>
            <a:endParaRPr lang="en-GB" dirty="0"/>
          </a:p>
        </p:txBody>
      </p:sp>
      <p:sp>
        <p:nvSpPr>
          <p:cNvPr id="3" name="Content Placeholder 2"/>
          <p:cNvSpPr>
            <a:spLocks noGrp="1"/>
          </p:cNvSpPr>
          <p:nvPr>
            <p:ph idx="1"/>
          </p:nvPr>
        </p:nvSpPr>
        <p:spPr/>
        <p:txBody>
          <a:bodyPr/>
          <a:lstStyle/>
          <a:p>
            <a:pPr marL="342900" lvl="1" indent="-342900">
              <a:buFont typeface="Arial" pitchFamily="34" charset="0"/>
              <a:buChar char="•"/>
            </a:pPr>
            <a:r>
              <a:rPr lang="en-GB" sz="3600" b="1" dirty="0" smtClean="0"/>
              <a:t>Think about Ronald’s cell:</a:t>
            </a:r>
            <a:endParaRPr lang="en-GB" sz="3600" dirty="0"/>
          </a:p>
          <a:p>
            <a:pPr marL="0" lvl="1" indent="0">
              <a:buNone/>
            </a:pPr>
            <a:endParaRPr lang="en-GB" sz="3600" dirty="0" smtClean="0"/>
          </a:p>
          <a:p>
            <a:pPr marL="0" lvl="1" indent="0">
              <a:buNone/>
            </a:pPr>
            <a:r>
              <a:rPr lang="en-GB" sz="3600" dirty="0" smtClean="0"/>
              <a:t>How </a:t>
            </a:r>
            <a:r>
              <a:rPr lang="en-GB" sz="3600" dirty="0"/>
              <a:t>big is it? What is in it? Has he got books? If so, what kind of books do you think he reads?  Is there anything on the walls of the cell? Is it tidy or messy? </a:t>
            </a:r>
          </a:p>
          <a:p>
            <a:endParaRPr lang="en-GB" sz="3600" dirty="0"/>
          </a:p>
        </p:txBody>
      </p:sp>
    </p:spTree>
    <p:extLst>
      <p:ext uri="{BB962C8B-B14F-4D97-AF65-F5344CB8AC3E}">
        <p14:creationId xmlns:p14="http://schemas.microsoft.com/office/powerpoint/2010/main" val="449918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sz="3600" dirty="0" smtClean="0"/>
              <a:t>What is your opinion of Ronald L. Sanford now?</a:t>
            </a:r>
            <a:endParaRPr lang="en-GB" sz="3600" dirty="0"/>
          </a:p>
        </p:txBody>
      </p:sp>
      <p:sp>
        <p:nvSpPr>
          <p:cNvPr id="4" name="Footer Placeholder 3"/>
          <p:cNvSpPr>
            <a:spLocks noGrp="1"/>
          </p:cNvSpPr>
          <p:nvPr>
            <p:ph type="ftr" sz="quarter" idx="10"/>
          </p:nvPr>
        </p:nvSpPr>
        <p:spPr/>
        <p:txBody>
          <a:bodyPr/>
          <a:lstStyle/>
          <a:p>
            <a:r>
              <a:rPr lang="en-GB" smtClean="0"/>
              <a:t>www.nile-elt.com</a:t>
            </a:r>
            <a:endParaRPr lang="en-GB"/>
          </a:p>
        </p:txBody>
      </p:sp>
    </p:spTree>
    <p:extLst>
      <p:ext uri="{BB962C8B-B14F-4D97-AF65-F5344CB8AC3E}">
        <p14:creationId xmlns:p14="http://schemas.microsoft.com/office/powerpoint/2010/main" val="22227299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4" name="Footer Placeholder 3"/>
          <p:cNvSpPr>
            <a:spLocks noGrp="1"/>
          </p:cNvSpPr>
          <p:nvPr>
            <p:ph type="ftr" sz="quarter" idx="10"/>
          </p:nvPr>
        </p:nvSpPr>
        <p:spPr/>
        <p:txBody>
          <a:bodyPr/>
          <a:lstStyle/>
          <a:p>
            <a:r>
              <a:rPr lang="en-GB" dirty="0" err="1" smtClean="0"/>
              <a:t>www.nile-elt.com</a:t>
            </a:r>
            <a:endParaRPr lang="en-GB" dirty="0"/>
          </a:p>
        </p:txBody>
      </p:sp>
      <p:sp>
        <p:nvSpPr>
          <p:cNvPr id="7" name="TextBox 6"/>
          <p:cNvSpPr txBox="1"/>
          <p:nvPr/>
        </p:nvSpPr>
        <p:spPr>
          <a:xfrm>
            <a:off x="5076056" y="2204864"/>
            <a:ext cx="3528392" cy="646331"/>
          </a:xfrm>
          <a:prstGeom prst="rect">
            <a:avLst/>
          </a:prstGeom>
          <a:noFill/>
          <a:ln>
            <a:solidFill>
              <a:schemeClr val="tx1"/>
            </a:solidFill>
          </a:ln>
        </p:spPr>
        <p:txBody>
          <a:bodyPr wrap="square" rtlCol="0">
            <a:spAutoFit/>
          </a:bodyPr>
          <a:lstStyle/>
          <a:p>
            <a:pPr marL="0" lvl="1"/>
            <a:r>
              <a:rPr lang="en-GB" dirty="0"/>
              <a:t>they should find a way to support him</a:t>
            </a:r>
            <a:r>
              <a:rPr lang="en-GB" dirty="0" smtClean="0"/>
              <a:t>.</a:t>
            </a:r>
            <a:endParaRPr lang="en-GB" dirty="0"/>
          </a:p>
        </p:txBody>
      </p:sp>
      <p:sp>
        <p:nvSpPr>
          <p:cNvPr id="8" name="TextBox 7"/>
          <p:cNvSpPr txBox="1"/>
          <p:nvPr/>
        </p:nvSpPr>
        <p:spPr>
          <a:xfrm>
            <a:off x="467544" y="2204864"/>
            <a:ext cx="4104456" cy="646331"/>
          </a:xfrm>
          <a:prstGeom prst="rect">
            <a:avLst/>
          </a:prstGeom>
          <a:noFill/>
          <a:ln>
            <a:solidFill>
              <a:schemeClr val="tx1"/>
            </a:solidFill>
          </a:ln>
        </p:spPr>
        <p:txBody>
          <a:bodyPr wrap="square" rtlCol="0">
            <a:spAutoFit/>
          </a:bodyPr>
          <a:lstStyle/>
          <a:p>
            <a:pPr marL="0" lvl="1"/>
            <a:r>
              <a:rPr lang="en-GB" dirty="0"/>
              <a:t>Unfortunately, he is not the only black </a:t>
            </a:r>
            <a:r>
              <a:rPr lang="en-GB" dirty="0" smtClean="0"/>
              <a:t>man</a:t>
            </a:r>
            <a:endParaRPr lang="en-GB" dirty="0"/>
          </a:p>
        </p:txBody>
      </p:sp>
      <p:sp>
        <p:nvSpPr>
          <p:cNvPr id="9" name="TextBox 8"/>
          <p:cNvSpPr txBox="1"/>
          <p:nvPr/>
        </p:nvSpPr>
        <p:spPr>
          <a:xfrm>
            <a:off x="5076056" y="4941168"/>
            <a:ext cx="3528392" cy="646331"/>
          </a:xfrm>
          <a:prstGeom prst="rect">
            <a:avLst/>
          </a:prstGeom>
          <a:noFill/>
          <a:ln>
            <a:solidFill>
              <a:schemeClr val="tx1"/>
            </a:solidFill>
          </a:ln>
        </p:spPr>
        <p:txBody>
          <a:bodyPr wrap="square" rtlCol="0">
            <a:spAutoFit/>
          </a:bodyPr>
          <a:lstStyle/>
          <a:p>
            <a:pPr marL="0" lvl="1"/>
            <a:r>
              <a:rPr lang="en-GB" dirty="0"/>
              <a:t>to be incarcerated</a:t>
            </a:r>
          </a:p>
          <a:p>
            <a:pPr marL="0" lvl="1"/>
            <a:r>
              <a:rPr lang="en-GB" dirty="0" smtClean="0"/>
              <a:t>in </a:t>
            </a:r>
            <a:r>
              <a:rPr lang="en-GB" dirty="0"/>
              <a:t>an incredibly racist society</a:t>
            </a:r>
            <a:r>
              <a:rPr lang="en-GB" dirty="0" smtClean="0"/>
              <a:t>.</a:t>
            </a:r>
            <a:endParaRPr lang="en-GB" dirty="0"/>
          </a:p>
        </p:txBody>
      </p:sp>
      <p:sp>
        <p:nvSpPr>
          <p:cNvPr id="10" name="TextBox 9"/>
          <p:cNvSpPr txBox="1"/>
          <p:nvPr/>
        </p:nvSpPr>
        <p:spPr>
          <a:xfrm>
            <a:off x="467544" y="2996952"/>
            <a:ext cx="4104456" cy="923330"/>
          </a:xfrm>
          <a:prstGeom prst="rect">
            <a:avLst/>
          </a:prstGeom>
          <a:noFill/>
          <a:ln>
            <a:solidFill>
              <a:schemeClr val="tx1"/>
            </a:solidFill>
          </a:ln>
        </p:spPr>
        <p:txBody>
          <a:bodyPr wrap="square" rtlCol="0">
            <a:spAutoFit/>
          </a:bodyPr>
          <a:lstStyle/>
          <a:p>
            <a:pPr marL="0" lvl="1"/>
            <a:r>
              <a:rPr lang="en-GB" dirty="0"/>
              <a:t>Perhaps we should ask if he would have been sentenced to the same amount of </a:t>
            </a:r>
            <a:r>
              <a:rPr lang="en-GB" dirty="0" smtClean="0"/>
              <a:t>years</a:t>
            </a:r>
            <a:endParaRPr lang="en-GB" dirty="0"/>
          </a:p>
        </p:txBody>
      </p:sp>
      <p:sp>
        <p:nvSpPr>
          <p:cNvPr id="11" name="TextBox 10"/>
          <p:cNvSpPr txBox="1"/>
          <p:nvPr/>
        </p:nvSpPr>
        <p:spPr>
          <a:xfrm>
            <a:off x="467544" y="4077072"/>
            <a:ext cx="4104456" cy="646331"/>
          </a:xfrm>
          <a:prstGeom prst="rect">
            <a:avLst/>
          </a:prstGeom>
          <a:noFill/>
          <a:ln>
            <a:solidFill>
              <a:schemeClr val="tx1"/>
            </a:solidFill>
          </a:ln>
        </p:spPr>
        <p:txBody>
          <a:bodyPr wrap="square" rtlCol="0">
            <a:spAutoFit/>
          </a:bodyPr>
          <a:lstStyle/>
          <a:p>
            <a:pPr marL="0" lvl="1"/>
            <a:r>
              <a:rPr lang="en-GB" dirty="0"/>
              <a:t>Making people believe that the ‘bad’ people </a:t>
            </a:r>
            <a:r>
              <a:rPr lang="en-GB" dirty="0" smtClean="0"/>
              <a:t>are on </a:t>
            </a:r>
            <a:r>
              <a:rPr lang="en-GB" dirty="0"/>
              <a:t>the inside </a:t>
            </a:r>
            <a:endParaRPr lang="en-US" dirty="0"/>
          </a:p>
        </p:txBody>
      </p:sp>
      <p:sp>
        <p:nvSpPr>
          <p:cNvPr id="12" name="TextBox 11"/>
          <p:cNvSpPr txBox="1"/>
          <p:nvPr/>
        </p:nvSpPr>
        <p:spPr>
          <a:xfrm>
            <a:off x="5076056" y="1124744"/>
            <a:ext cx="3528392" cy="646331"/>
          </a:xfrm>
          <a:prstGeom prst="rect">
            <a:avLst/>
          </a:prstGeom>
          <a:noFill/>
          <a:ln>
            <a:solidFill>
              <a:schemeClr val="tx1"/>
            </a:solidFill>
          </a:ln>
        </p:spPr>
        <p:txBody>
          <a:bodyPr wrap="square" rtlCol="0">
            <a:spAutoFit/>
          </a:bodyPr>
          <a:lstStyle/>
          <a:p>
            <a:pPr marL="0" lvl="1"/>
            <a:r>
              <a:rPr lang="en-GB" dirty="0"/>
              <a:t>had he killed two black elderly women</a:t>
            </a:r>
            <a:r>
              <a:rPr lang="en-GB" dirty="0" smtClean="0"/>
              <a:t>.</a:t>
            </a:r>
            <a:endParaRPr lang="en-GB" dirty="0"/>
          </a:p>
        </p:txBody>
      </p:sp>
      <p:sp>
        <p:nvSpPr>
          <p:cNvPr id="13" name="TextBox 12"/>
          <p:cNvSpPr txBox="1"/>
          <p:nvPr/>
        </p:nvSpPr>
        <p:spPr>
          <a:xfrm>
            <a:off x="5076056" y="2996952"/>
            <a:ext cx="3528392" cy="923330"/>
          </a:xfrm>
          <a:prstGeom prst="rect">
            <a:avLst/>
          </a:prstGeom>
          <a:noFill/>
          <a:ln>
            <a:solidFill>
              <a:schemeClr val="tx1"/>
            </a:solidFill>
          </a:ln>
        </p:spPr>
        <p:txBody>
          <a:bodyPr wrap="square" rtlCol="0">
            <a:spAutoFit/>
          </a:bodyPr>
          <a:lstStyle/>
          <a:p>
            <a:pPr marL="0" lvl="1"/>
            <a:r>
              <a:rPr lang="en-GB" dirty="0" smtClean="0"/>
              <a:t>is </a:t>
            </a:r>
            <a:r>
              <a:rPr lang="en-GB" dirty="0"/>
              <a:t>misleading as prison is just a microcosm of the realities of our society</a:t>
            </a:r>
            <a:r>
              <a:rPr lang="en-GB" dirty="0" smtClean="0"/>
              <a:t>.</a:t>
            </a:r>
            <a:endParaRPr lang="en-GB" dirty="0"/>
          </a:p>
        </p:txBody>
      </p:sp>
      <p:sp>
        <p:nvSpPr>
          <p:cNvPr id="14" name="TextBox 13"/>
          <p:cNvSpPr txBox="1"/>
          <p:nvPr/>
        </p:nvSpPr>
        <p:spPr>
          <a:xfrm>
            <a:off x="467544" y="4941168"/>
            <a:ext cx="4104456" cy="923330"/>
          </a:xfrm>
          <a:prstGeom prst="rect">
            <a:avLst/>
          </a:prstGeom>
          <a:noFill/>
          <a:ln>
            <a:solidFill>
              <a:schemeClr val="tx1"/>
            </a:solidFill>
          </a:ln>
        </p:spPr>
        <p:txBody>
          <a:bodyPr wrap="square" rtlCol="0">
            <a:spAutoFit/>
          </a:bodyPr>
          <a:lstStyle/>
          <a:p>
            <a:pPr marL="0" lvl="1"/>
            <a:r>
              <a:rPr lang="en-GB" dirty="0"/>
              <a:t>This 13 year old inside a 38 year old man, even if by some miracle gets a chance to get out of prison, </a:t>
            </a:r>
          </a:p>
        </p:txBody>
      </p:sp>
      <p:sp>
        <p:nvSpPr>
          <p:cNvPr id="15" name="TextBox 14"/>
          <p:cNvSpPr txBox="1"/>
          <p:nvPr/>
        </p:nvSpPr>
        <p:spPr>
          <a:xfrm>
            <a:off x="5076056" y="4077072"/>
            <a:ext cx="2416885" cy="369332"/>
          </a:xfrm>
          <a:prstGeom prst="rect">
            <a:avLst/>
          </a:prstGeom>
          <a:noFill/>
          <a:ln>
            <a:solidFill>
              <a:schemeClr val="tx1"/>
            </a:solidFill>
          </a:ln>
        </p:spPr>
        <p:txBody>
          <a:bodyPr wrap="none" rtlCol="0">
            <a:spAutoFit/>
          </a:bodyPr>
          <a:lstStyle/>
          <a:p>
            <a:r>
              <a:rPr lang="en-GB" dirty="0"/>
              <a:t>will never be ‘normal’.</a:t>
            </a:r>
            <a:endParaRPr lang="en-US" dirty="0"/>
          </a:p>
        </p:txBody>
      </p:sp>
      <p:sp>
        <p:nvSpPr>
          <p:cNvPr id="16" name="TextBox 15"/>
          <p:cNvSpPr txBox="1"/>
          <p:nvPr/>
        </p:nvSpPr>
        <p:spPr>
          <a:xfrm>
            <a:off x="467544" y="1124744"/>
            <a:ext cx="4104456" cy="923330"/>
          </a:xfrm>
          <a:prstGeom prst="rect">
            <a:avLst/>
          </a:prstGeom>
          <a:noFill/>
          <a:ln>
            <a:solidFill>
              <a:schemeClr val="tx1"/>
            </a:solidFill>
          </a:ln>
        </p:spPr>
        <p:txBody>
          <a:bodyPr wrap="square" rtlCol="0">
            <a:spAutoFit/>
          </a:bodyPr>
          <a:lstStyle/>
          <a:p>
            <a:pPr marL="0" lvl="1"/>
            <a:r>
              <a:rPr lang="en-GB" dirty="0"/>
              <a:t>I believe if people are really concerned with Ronald and how he got into prison, </a:t>
            </a:r>
          </a:p>
        </p:txBody>
      </p:sp>
    </p:spTree>
    <p:extLst>
      <p:ext uri="{BB962C8B-B14F-4D97-AF65-F5344CB8AC3E}">
        <p14:creationId xmlns:p14="http://schemas.microsoft.com/office/powerpoint/2010/main" val="8487973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4" name="Footer Placeholder 3"/>
          <p:cNvSpPr>
            <a:spLocks noGrp="1"/>
          </p:cNvSpPr>
          <p:nvPr>
            <p:ph type="ftr" sz="quarter" idx="10"/>
          </p:nvPr>
        </p:nvSpPr>
        <p:spPr/>
        <p:txBody>
          <a:bodyPr/>
          <a:lstStyle/>
          <a:p>
            <a:r>
              <a:rPr lang="en-GB" dirty="0" err="1" smtClean="0"/>
              <a:t>www.nile-elt.com</a:t>
            </a:r>
            <a:endParaRPr lang="en-GB" dirty="0"/>
          </a:p>
        </p:txBody>
      </p:sp>
      <p:sp>
        <p:nvSpPr>
          <p:cNvPr id="7" name="TextBox 6"/>
          <p:cNvSpPr txBox="1"/>
          <p:nvPr/>
        </p:nvSpPr>
        <p:spPr>
          <a:xfrm>
            <a:off x="5076056" y="1124744"/>
            <a:ext cx="3528392" cy="646331"/>
          </a:xfrm>
          <a:prstGeom prst="rect">
            <a:avLst/>
          </a:prstGeom>
          <a:noFill/>
          <a:ln>
            <a:solidFill>
              <a:schemeClr val="tx1"/>
            </a:solidFill>
          </a:ln>
        </p:spPr>
        <p:txBody>
          <a:bodyPr wrap="square" rtlCol="0">
            <a:spAutoFit/>
          </a:bodyPr>
          <a:lstStyle/>
          <a:p>
            <a:pPr marL="0" lvl="1"/>
            <a:r>
              <a:rPr lang="en-GB" dirty="0"/>
              <a:t>they should find a way to support him</a:t>
            </a:r>
            <a:r>
              <a:rPr lang="en-GB" dirty="0" smtClean="0"/>
              <a:t>.</a:t>
            </a:r>
            <a:endParaRPr lang="en-GB" dirty="0"/>
          </a:p>
        </p:txBody>
      </p:sp>
      <p:sp>
        <p:nvSpPr>
          <p:cNvPr id="8" name="TextBox 7"/>
          <p:cNvSpPr txBox="1"/>
          <p:nvPr/>
        </p:nvSpPr>
        <p:spPr>
          <a:xfrm>
            <a:off x="467544" y="2204864"/>
            <a:ext cx="4104456" cy="646331"/>
          </a:xfrm>
          <a:prstGeom prst="rect">
            <a:avLst/>
          </a:prstGeom>
          <a:noFill/>
          <a:ln>
            <a:solidFill>
              <a:schemeClr val="tx1"/>
            </a:solidFill>
          </a:ln>
        </p:spPr>
        <p:txBody>
          <a:bodyPr wrap="square" rtlCol="0">
            <a:spAutoFit/>
          </a:bodyPr>
          <a:lstStyle/>
          <a:p>
            <a:pPr marL="0" lvl="1"/>
            <a:r>
              <a:rPr lang="en-GB" dirty="0"/>
              <a:t>Unfortunately, he is not the only black </a:t>
            </a:r>
            <a:r>
              <a:rPr lang="en-GB" dirty="0" smtClean="0"/>
              <a:t>man</a:t>
            </a:r>
            <a:endParaRPr lang="en-GB" dirty="0"/>
          </a:p>
        </p:txBody>
      </p:sp>
      <p:sp>
        <p:nvSpPr>
          <p:cNvPr id="9" name="TextBox 8"/>
          <p:cNvSpPr txBox="1"/>
          <p:nvPr/>
        </p:nvSpPr>
        <p:spPr>
          <a:xfrm>
            <a:off x="5076056" y="2204864"/>
            <a:ext cx="3528392" cy="646331"/>
          </a:xfrm>
          <a:prstGeom prst="rect">
            <a:avLst/>
          </a:prstGeom>
          <a:noFill/>
          <a:ln>
            <a:solidFill>
              <a:schemeClr val="tx1"/>
            </a:solidFill>
          </a:ln>
        </p:spPr>
        <p:txBody>
          <a:bodyPr wrap="square" rtlCol="0">
            <a:spAutoFit/>
          </a:bodyPr>
          <a:lstStyle/>
          <a:p>
            <a:pPr marL="0" lvl="1"/>
            <a:r>
              <a:rPr lang="en-GB" dirty="0"/>
              <a:t>to be incarcerated</a:t>
            </a:r>
          </a:p>
          <a:p>
            <a:pPr marL="0" lvl="1"/>
            <a:r>
              <a:rPr lang="en-GB" dirty="0" smtClean="0"/>
              <a:t>in </a:t>
            </a:r>
            <a:r>
              <a:rPr lang="en-GB" dirty="0"/>
              <a:t>an incredibly racist society</a:t>
            </a:r>
            <a:r>
              <a:rPr lang="en-GB" dirty="0" smtClean="0"/>
              <a:t>.</a:t>
            </a:r>
            <a:endParaRPr lang="en-GB" dirty="0"/>
          </a:p>
        </p:txBody>
      </p:sp>
      <p:sp>
        <p:nvSpPr>
          <p:cNvPr id="10" name="TextBox 9"/>
          <p:cNvSpPr txBox="1"/>
          <p:nvPr/>
        </p:nvSpPr>
        <p:spPr>
          <a:xfrm>
            <a:off x="467544" y="2996952"/>
            <a:ext cx="4104456" cy="923330"/>
          </a:xfrm>
          <a:prstGeom prst="rect">
            <a:avLst/>
          </a:prstGeom>
          <a:noFill/>
          <a:ln>
            <a:solidFill>
              <a:schemeClr val="tx1"/>
            </a:solidFill>
          </a:ln>
        </p:spPr>
        <p:txBody>
          <a:bodyPr wrap="square" rtlCol="0">
            <a:spAutoFit/>
          </a:bodyPr>
          <a:lstStyle/>
          <a:p>
            <a:pPr marL="0" lvl="1"/>
            <a:r>
              <a:rPr lang="en-GB" dirty="0"/>
              <a:t>Perhaps we should ask if he would have been sentenced to the same amount of </a:t>
            </a:r>
            <a:r>
              <a:rPr lang="en-GB" dirty="0" smtClean="0"/>
              <a:t>years</a:t>
            </a:r>
            <a:endParaRPr lang="en-GB" dirty="0"/>
          </a:p>
        </p:txBody>
      </p:sp>
      <p:sp>
        <p:nvSpPr>
          <p:cNvPr id="11" name="TextBox 10"/>
          <p:cNvSpPr txBox="1"/>
          <p:nvPr/>
        </p:nvSpPr>
        <p:spPr>
          <a:xfrm>
            <a:off x="467544" y="4077072"/>
            <a:ext cx="4104456" cy="646331"/>
          </a:xfrm>
          <a:prstGeom prst="rect">
            <a:avLst/>
          </a:prstGeom>
          <a:noFill/>
          <a:ln>
            <a:solidFill>
              <a:schemeClr val="tx1"/>
            </a:solidFill>
          </a:ln>
        </p:spPr>
        <p:txBody>
          <a:bodyPr wrap="square" rtlCol="0">
            <a:spAutoFit/>
          </a:bodyPr>
          <a:lstStyle/>
          <a:p>
            <a:pPr marL="0" lvl="1"/>
            <a:r>
              <a:rPr lang="en-GB" dirty="0"/>
              <a:t>Making people believe that the ‘bad’ people </a:t>
            </a:r>
            <a:r>
              <a:rPr lang="en-GB" dirty="0" smtClean="0"/>
              <a:t>are on </a:t>
            </a:r>
            <a:r>
              <a:rPr lang="en-GB" dirty="0"/>
              <a:t>the inside </a:t>
            </a:r>
            <a:endParaRPr lang="en-US" dirty="0"/>
          </a:p>
        </p:txBody>
      </p:sp>
      <p:sp>
        <p:nvSpPr>
          <p:cNvPr id="12" name="TextBox 11"/>
          <p:cNvSpPr txBox="1"/>
          <p:nvPr/>
        </p:nvSpPr>
        <p:spPr>
          <a:xfrm>
            <a:off x="5076056" y="2996952"/>
            <a:ext cx="3528392" cy="646331"/>
          </a:xfrm>
          <a:prstGeom prst="rect">
            <a:avLst/>
          </a:prstGeom>
          <a:noFill/>
          <a:ln>
            <a:solidFill>
              <a:schemeClr val="tx1"/>
            </a:solidFill>
          </a:ln>
        </p:spPr>
        <p:txBody>
          <a:bodyPr wrap="square" rtlCol="0">
            <a:spAutoFit/>
          </a:bodyPr>
          <a:lstStyle/>
          <a:p>
            <a:pPr marL="0" lvl="1"/>
            <a:r>
              <a:rPr lang="en-GB" dirty="0"/>
              <a:t>had he killed two black elderly women</a:t>
            </a:r>
            <a:r>
              <a:rPr lang="en-GB" dirty="0" smtClean="0"/>
              <a:t>.</a:t>
            </a:r>
            <a:endParaRPr lang="en-GB" dirty="0"/>
          </a:p>
        </p:txBody>
      </p:sp>
      <p:sp>
        <p:nvSpPr>
          <p:cNvPr id="13" name="TextBox 12"/>
          <p:cNvSpPr txBox="1"/>
          <p:nvPr/>
        </p:nvSpPr>
        <p:spPr>
          <a:xfrm>
            <a:off x="5076056" y="3861048"/>
            <a:ext cx="3528392" cy="923330"/>
          </a:xfrm>
          <a:prstGeom prst="rect">
            <a:avLst/>
          </a:prstGeom>
          <a:noFill/>
          <a:ln>
            <a:solidFill>
              <a:schemeClr val="tx1"/>
            </a:solidFill>
          </a:ln>
        </p:spPr>
        <p:txBody>
          <a:bodyPr wrap="square" rtlCol="0">
            <a:spAutoFit/>
          </a:bodyPr>
          <a:lstStyle/>
          <a:p>
            <a:pPr marL="0" lvl="1"/>
            <a:r>
              <a:rPr lang="en-GB" dirty="0" smtClean="0"/>
              <a:t>is </a:t>
            </a:r>
            <a:r>
              <a:rPr lang="en-GB" dirty="0"/>
              <a:t>misleading as prison is just a microcosm of the realities of our society</a:t>
            </a:r>
            <a:r>
              <a:rPr lang="en-GB" dirty="0" smtClean="0"/>
              <a:t>.</a:t>
            </a:r>
            <a:endParaRPr lang="en-GB" dirty="0"/>
          </a:p>
        </p:txBody>
      </p:sp>
      <p:sp>
        <p:nvSpPr>
          <p:cNvPr id="14" name="TextBox 13"/>
          <p:cNvSpPr txBox="1"/>
          <p:nvPr/>
        </p:nvSpPr>
        <p:spPr>
          <a:xfrm>
            <a:off x="467544" y="4941168"/>
            <a:ext cx="4104456" cy="923330"/>
          </a:xfrm>
          <a:prstGeom prst="rect">
            <a:avLst/>
          </a:prstGeom>
          <a:noFill/>
          <a:ln>
            <a:solidFill>
              <a:schemeClr val="tx1"/>
            </a:solidFill>
          </a:ln>
        </p:spPr>
        <p:txBody>
          <a:bodyPr wrap="square" rtlCol="0">
            <a:spAutoFit/>
          </a:bodyPr>
          <a:lstStyle/>
          <a:p>
            <a:pPr marL="0" lvl="1"/>
            <a:r>
              <a:rPr lang="en-GB" dirty="0"/>
              <a:t>This 13 year old inside a 38 year old man, even if by some miracle gets a chance to get out of prison, </a:t>
            </a:r>
          </a:p>
        </p:txBody>
      </p:sp>
      <p:sp>
        <p:nvSpPr>
          <p:cNvPr id="15" name="TextBox 14"/>
          <p:cNvSpPr txBox="1"/>
          <p:nvPr/>
        </p:nvSpPr>
        <p:spPr>
          <a:xfrm>
            <a:off x="5076056" y="4941168"/>
            <a:ext cx="2416885" cy="369332"/>
          </a:xfrm>
          <a:prstGeom prst="rect">
            <a:avLst/>
          </a:prstGeom>
          <a:noFill/>
          <a:ln>
            <a:solidFill>
              <a:schemeClr val="tx1"/>
            </a:solidFill>
          </a:ln>
        </p:spPr>
        <p:txBody>
          <a:bodyPr wrap="none" rtlCol="0">
            <a:spAutoFit/>
          </a:bodyPr>
          <a:lstStyle/>
          <a:p>
            <a:r>
              <a:rPr lang="en-GB" dirty="0"/>
              <a:t>will never be ‘normal’.</a:t>
            </a:r>
            <a:endParaRPr lang="en-US" dirty="0"/>
          </a:p>
        </p:txBody>
      </p:sp>
      <p:sp>
        <p:nvSpPr>
          <p:cNvPr id="16" name="TextBox 15"/>
          <p:cNvSpPr txBox="1"/>
          <p:nvPr/>
        </p:nvSpPr>
        <p:spPr>
          <a:xfrm>
            <a:off x="467544" y="1124744"/>
            <a:ext cx="4104456" cy="923330"/>
          </a:xfrm>
          <a:prstGeom prst="rect">
            <a:avLst/>
          </a:prstGeom>
          <a:noFill/>
          <a:ln>
            <a:solidFill>
              <a:schemeClr val="tx1"/>
            </a:solidFill>
          </a:ln>
        </p:spPr>
        <p:txBody>
          <a:bodyPr wrap="square" rtlCol="0">
            <a:spAutoFit/>
          </a:bodyPr>
          <a:lstStyle/>
          <a:p>
            <a:pPr marL="0" lvl="1"/>
            <a:r>
              <a:rPr lang="en-GB" dirty="0"/>
              <a:t>I believe if people are really concerned with Ronald and how he got into prison, </a:t>
            </a:r>
          </a:p>
        </p:txBody>
      </p:sp>
    </p:spTree>
    <p:extLst>
      <p:ext uri="{BB962C8B-B14F-4D97-AF65-F5344CB8AC3E}">
        <p14:creationId xmlns:p14="http://schemas.microsoft.com/office/powerpoint/2010/main" val="1239522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p:tgtEl>
                                          <p:spTgt spid="7"/>
                                        </p:tgtEl>
                                        <p:attrNameLst>
                                          <p:attrName>ppt_x</p:attrName>
                                        </p:attrNameLst>
                                      </p:cBhvr>
                                      <p:tavLst>
                                        <p:tav tm="0">
                                          <p:val>
                                            <p:strVal val="#ppt_x-#ppt_w*1.125000"/>
                                          </p:val>
                                        </p:tav>
                                        <p:tav tm="100000">
                                          <p:val>
                                            <p:strVal val="#ppt_x"/>
                                          </p:val>
                                        </p:tav>
                                      </p:tavLst>
                                    </p:anim>
                                    <p:animEffect transition="in" filter="wipe(right)">
                                      <p:cBhvr>
                                        <p:cTn id="8" dur="500"/>
                                        <p:tgtEl>
                                          <p:spTgt spid="7"/>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8"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p:tgtEl>
                                          <p:spTgt spid="9"/>
                                        </p:tgtEl>
                                        <p:attrNameLst>
                                          <p:attrName>ppt_x</p:attrName>
                                        </p:attrNameLst>
                                      </p:cBhvr>
                                      <p:tavLst>
                                        <p:tav tm="0">
                                          <p:val>
                                            <p:strVal val="#ppt_x-#ppt_w*1.125000"/>
                                          </p:val>
                                        </p:tav>
                                        <p:tav tm="100000">
                                          <p:val>
                                            <p:strVal val="#ppt_x"/>
                                          </p:val>
                                        </p:tav>
                                      </p:tavLst>
                                    </p:anim>
                                    <p:animEffect transition="in" filter="wipe(right)">
                                      <p:cBhvr>
                                        <p:cTn id="14" dur="5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p:tgtEl>
                                          <p:spTgt spid="12"/>
                                        </p:tgtEl>
                                        <p:attrNameLst>
                                          <p:attrName>ppt_x</p:attrName>
                                        </p:attrNameLst>
                                      </p:cBhvr>
                                      <p:tavLst>
                                        <p:tav tm="0">
                                          <p:val>
                                            <p:strVal val="#ppt_x-#ppt_w*1.125000"/>
                                          </p:val>
                                        </p:tav>
                                        <p:tav tm="100000">
                                          <p:val>
                                            <p:strVal val="#ppt_x"/>
                                          </p:val>
                                        </p:tav>
                                      </p:tavLst>
                                    </p:anim>
                                    <p:animEffect transition="in" filter="wipe(right)">
                                      <p:cBhvr>
                                        <p:cTn id="20" dur="500"/>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8"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p:tgtEl>
                                          <p:spTgt spid="13"/>
                                        </p:tgtEl>
                                        <p:attrNameLst>
                                          <p:attrName>ppt_x</p:attrName>
                                        </p:attrNameLst>
                                      </p:cBhvr>
                                      <p:tavLst>
                                        <p:tav tm="0">
                                          <p:val>
                                            <p:strVal val="#ppt_x-#ppt_w*1.125000"/>
                                          </p:val>
                                        </p:tav>
                                        <p:tav tm="100000">
                                          <p:val>
                                            <p:strVal val="#ppt_x"/>
                                          </p:val>
                                        </p:tav>
                                      </p:tavLst>
                                    </p:anim>
                                    <p:animEffect transition="in" filter="wipe(right)">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8"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p:tgtEl>
                                          <p:spTgt spid="15"/>
                                        </p:tgtEl>
                                        <p:attrNameLst>
                                          <p:attrName>ppt_x</p:attrName>
                                        </p:attrNameLst>
                                      </p:cBhvr>
                                      <p:tavLst>
                                        <p:tav tm="0">
                                          <p:val>
                                            <p:strVal val="#ppt_x-#ppt_w*1.125000"/>
                                          </p:val>
                                        </p:tav>
                                        <p:tav tm="100000">
                                          <p:val>
                                            <p:strVal val="#ppt_x"/>
                                          </p:val>
                                        </p:tav>
                                      </p:tavLst>
                                    </p:anim>
                                    <p:animEffect transition="in" filter="wipe(right)">
                                      <p:cBhvr>
                                        <p:cTn id="3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2" grpId="0" animBg="1"/>
      <p:bldP spid="13" grpId="0" animBg="1"/>
      <p:bldP spid="1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4" name="Footer Placeholder 3"/>
          <p:cNvSpPr>
            <a:spLocks noGrp="1"/>
          </p:cNvSpPr>
          <p:nvPr>
            <p:ph type="ftr" sz="quarter" idx="10"/>
          </p:nvPr>
        </p:nvSpPr>
        <p:spPr/>
        <p:txBody>
          <a:bodyPr/>
          <a:lstStyle/>
          <a:p>
            <a:r>
              <a:rPr lang="en-GB" dirty="0" err="1" smtClean="0"/>
              <a:t>www.nile-elt.com</a:t>
            </a:r>
            <a:endParaRPr lang="en-GB" dirty="0"/>
          </a:p>
        </p:txBody>
      </p:sp>
      <p:sp>
        <p:nvSpPr>
          <p:cNvPr id="7" name="TextBox 6"/>
          <p:cNvSpPr txBox="1"/>
          <p:nvPr/>
        </p:nvSpPr>
        <p:spPr>
          <a:xfrm>
            <a:off x="323528" y="1196752"/>
            <a:ext cx="3384376" cy="923330"/>
          </a:xfrm>
          <a:prstGeom prst="rect">
            <a:avLst/>
          </a:prstGeom>
          <a:noFill/>
          <a:ln>
            <a:solidFill>
              <a:schemeClr val="tx1"/>
            </a:solidFill>
          </a:ln>
        </p:spPr>
        <p:txBody>
          <a:bodyPr wrap="square" rtlCol="0">
            <a:spAutoFit/>
          </a:bodyPr>
          <a:lstStyle/>
          <a:p>
            <a:pPr marL="0" lvl="1"/>
            <a:r>
              <a:rPr lang="en-GB" dirty="0"/>
              <a:t>I agree that people change from the age of 13 to a man in their </a:t>
            </a:r>
            <a:r>
              <a:rPr lang="en-GB" dirty="0" smtClean="0"/>
              <a:t>30s</a:t>
            </a:r>
            <a:endParaRPr lang="en-GB" dirty="0"/>
          </a:p>
        </p:txBody>
      </p:sp>
      <p:sp>
        <p:nvSpPr>
          <p:cNvPr id="8" name="TextBox 7"/>
          <p:cNvSpPr txBox="1"/>
          <p:nvPr/>
        </p:nvSpPr>
        <p:spPr>
          <a:xfrm>
            <a:off x="4572000" y="1412776"/>
            <a:ext cx="184666" cy="369332"/>
          </a:xfrm>
          <a:prstGeom prst="rect">
            <a:avLst/>
          </a:prstGeom>
          <a:noFill/>
        </p:spPr>
        <p:txBody>
          <a:bodyPr wrap="none" rtlCol="0">
            <a:spAutoFit/>
          </a:bodyPr>
          <a:lstStyle/>
          <a:p>
            <a:endParaRPr lang="en-US" dirty="0"/>
          </a:p>
        </p:txBody>
      </p:sp>
      <p:sp>
        <p:nvSpPr>
          <p:cNvPr id="9" name="TextBox 8"/>
          <p:cNvSpPr txBox="1"/>
          <p:nvPr/>
        </p:nvSpPr>
        <p:spPr>
          <a:xfrm>
            <a:off x="4139952" y="3861048"/>
            <a:ext cx="4608512" cy="923330"/>
          </a:xfrm>
          <a:prstGeom prst="rect">
            <a:avLst/>
          </a:prstGeom>
          <a:noFill/>
          <a:ln>
            <a:solidFill>
              <a:schemeClr val="tx1"/>
            </a:solidFill>
          </a:ln>
        </p:spPr>
        <p:txBody>
          <a:bodyPr wrap="square" rtlCol="0">
            <a:spAutoFit/>
          </a:bodyPr>
          <a:lstStyle/>
          <a:p>
            <a:pPr marL="0" lvl="1"/>
            <a:r>
              <a:rPr lang="en-GB" dirty="0"/>
              <a:t>but the damage was already done and at 13 years of age I disagree with anyone who says that you do not know killing is wrong</a:t>
            </a:r>
            <a:r>
              <a:rPr lang="en-GB" dirty="0" smtClean="0"/>
              <a:t>.</a:t>
            </a:r>
            <a:endParaRPr lang="en-GB" dirty="0"/>
          </a:p>
        </p:txBody>
      </p:sp>
      <p:sp>
        <p:nvSpPr>
          <p:cNvPr id="11" name="TextBox 10"/>
          <p:cNvSpPr txBox="1"/>
          <p:nvPr/>
        </p:nvSpPr>
        <p:spPr>
          <a:xfrm>
            <a:off x="323528" y="2278613"/>
            <a:ext cx="3384376" cy="369332"/>
          </a:xfrm>
          <a:prstGeom prst="rect">
            <a:avLst/>
          </a:prstGeom>
          <a:noFill/>
          <a:ln>
            <a:solidFill>
              <a:schemeClr val="tx1"/>
            </a:solidFill>
          </a:ln>
        </p:spPr>
        <p:txBody>
          <a:bodyPr wrap="square" rtlCol="0">
            <a:spAutoFit/>
          </a:bodyPr>
          <a:lstStyle/>
          <a:p>
            <a:pPr marL="0" lvl="1"/>
            <a:r>
              <a:rPr lang="en-GB" dirty="0"/>
              <a:t>Not only did he kill one woman; </a:t>
            </a:r>
            <a:endParaRPr lang="en-US" dirty="0"/>
          </a:p>
        </p:txBody>
      </p:sp>
      <p:sp>
        <p:nvSpPr>
          <p:cNvPr id="12" name="TextBox 11"/>
          <p:cNvSpPr txBox="1"/>
          <p:nvPr/>
        </p:nvSpPr>
        <p:spPr>
          <a:xfrm>
            <a:off x="4139952" y="1700808"/>
            <a:ext cx="4608512" cy="923330"/>
          </a:xfrm>
          <a:prstGeom prst="rect">
            <a:avLst/>
          </a:prstGeom>
          <a:noFill/>
          <a:ln>
            <a:solidFill>
              <a:schemeClr val="tx1"/>
            </a:solidFill>
          </a:ln>
        </p:spPr>
        <p:txBody>
          <a:bodyPr wrap="square" rtlCol="0">
            <a:spAutoFit/>
          </a:bodyPr>
          <a:lstStyle/>
          <a:p>
            <a:pPr marL="0" lvl="1"/>
            <a:r>
              <a:rPr lang="en-GB" dirty="0"/>
              <a:t>he went on to kill a second and no one will ever know the full circumstances surrounding that</a:t>
            </a:r>
            <a:r>
              <a:rPr lang="en-GB" dirty="0" smtClean="0"/>
              <a:t>.</a:t>
            </a:r>
            <a:endParaRPr lang="en-GB" dirty="0"/>
          </a:p>
        </p:txBody>
      </p:sp>
      <p:sp>
        <p:nvSpPr>
          <p:cNvPr id="13" name="TextBox 12"/>
          <p:cNvSpPr txBox="1"/>
          <p:nvPr/>
        </p:nvSpPr>
        <p:spPr>
          <a:xfrm>
            <a:off x="323528" y="2780928"/>
            <a:ext cx="3384376" cy="923330"/>
          </a:xfrm>
          <a:prstGeom prst="rect">
            <a:avLst/>
          </a:prstGeom>
          <a:noFill/>
          <a:ln>
            <a:solidFill>
              <a:schemeClr val="tx1"/>
            </a:solidFill>
          </a:ln>
        </p:spPr>
        <p:txBody>
          <a:bodyPr wrap="square" rtlCol="0">
            <a:spAutoFit/>
          </a:bodyPr>
          <a:lstStyle/>
          <a:p>
            <a:pPr marL="0" lvl="1"/>
            <a:r>
              <a:rPr lang="en-GB" dirty="0"/>
              <a:t>It is also very tragic that two families had their loved ones so horrifically ripped from </a:t>
            </a:r>
            <a:r>
              <a:rPr lang="en-GB" dirty="0" smtClean="0"/>
              <a:t>them</a:t>
            </a:r>
            <a:endParaRPr lang="en-US" dirty="0"/>
          </a:p>
        </p:txBody>
      </p:sp>
      <p:sp>
        <p:nvSpPr>
          <p:cNvPr id="14" name="TextBox 13"/>
          <p:cNvSpPr txBox="1"/>
          <p:nvPr/>
        </p:nvSpPr>
        <p:spPr>
          <a:xfrm>
            <a:off x="4139952" y="1196752"/>
            <a:ext cx="4608512" cy="369332"/>
          </a:xfrm>
          <a:prstGeom prst="rect">
            <a:avLst/>
          </a:prstGeom>
          <a:noFill/>
          <a:ln>
            <a:solidFill>
              <a:schemeClr val="tx1"/>
            </a:solidFill>
          </a:ln>
        </p:spPr>
        <p:txBody>
          <a:bodyPr wrap="square" rtlCol="0">
            <a:spAutoFit/>
          </a:bodyPr>
          <a:lstStyle/>
          <a:p>
            <a:pPr marL="0" lvl="1"/>
            <a:r>
              <a:rPr lang="en-GB" dirty="0"/>
              <a:t>because they didn’t want their grass cut</a:t>
            </a:r>
            <a:r>
              <a:rPr lang="en-GB" dirty="0" smtClean="0"/>
              <a:t>.</a:t>
            </a:r>
            <a:endParaRPr lang="en-GB" dirty="0"/>
          </a:p>
        </p:txBody>
      </p:sp>
      <p:sp>
        <p:nvSpPr>
          <p:cNvPr id="15" name="TextBox 14"/>
          <p:cNvSpPr txBox="1"/>
          <p:nvPr/>
        </p:nvSpPr>
        <p:spPr>
          <a:xfrm>
            <a:off x="323528" y="3861048"/>
            <a:ext cx="3384376" cy="923330"/>
          </a:xfrm>
          <a:prstGeom prst="rect">
            <a:avLst/>
          </a:prstGeom>
          <a:noFill/>
          <a:ln>
            <a:solidFill>
              <a:schemeClr val="tx1"/>
            </a:solidFill>
          </a:ln>
        </p:spPr>
        <p:txBody>
          <a:bodyPr wrap="square" rtlCol="0">
            <a:spAutoFit/>
          </a:bodyPr>
          <a:lstStyle/>
          <a:p>
            <a:pPr marL="0" lvl="1"/>
            <a:r>
              <a:rPr lang="en-GB" dirty="0"/>
              <a:t>I don’t know a single person who wouldn’t be remorseful for their </a:t>
            </a:r>
            <a:r>
              <a:rPr lang="en-GB" dirty="0" smtClean="0"/>
              <a:t>crimes</a:t>
            </a:r>
            <a:endParaRPr lang="en-US" dirty="0"/>
          </a:p>
        </p:txBody>
      </p:sp>
      <p:sp>
        <p:nvSpPr>
          <p:cNvPr id="16" name="TextBox 15"/>
          <p:cNvSpPr txBox="1"/>
          <p:nvPr/>
        </p:nvSpPr>
        <p:spPr>
          <a:xfrm>
            <a:off x="4139952" y="2780928"/>
            <a:ext cx="4608512" cy="923330"/>
          </a:xfrm>
          <a:prstGeom prst="rect">
            <a:avLst/>
          </a:prstGeom>
          <a:noFill/>
          <a:ln>
            <a:solidFill>
              <a:schemeClr val="tx1"/>
            </a:solidFill>
          </a:ln>
        </p:spPr>
        <p:txBody>
          <a:bodyPr wrap="square" rtlCol="0">
            <a:spAutoFit/>
          </a:bodyPr>
          <a:lstStyle/>
          <a:p>
            <a:pPr marL="0" lvl="1"/>
            <a:r>
              <a:rPr lang="en-GB" dirty="0"/>
              <a:t>when they realised it has resulted in them spending a very long time with very little liberty. </a:t>
            </a:r>
          </a:p>
        </p:txBody>
      </p:sp>
      <p:sp>
        <p:nvSpPr>
          <p:cNvPr id="17" name="TextBox 16"/>
          <p:cNvSpPr txBox="1"/>
          <p:nvPr/>
        </p:nvSpPr>
        <p:spPr>
          <a:xfrm>
            <a:off x="323528" y="4941168"/>
            <a:ext cx="3384376" cy="1200329"/>
          </a:xfrm>
          <a:prstGeom prst="rect">
            <a:avLst/>
          </a:prstGeom>
          <a:noFill/>
          <a:ln>
            <a:solidFill>
              <a:srgbClr val="000000"/>
            </a:solidFill>
          </a:ln>
        </p:spPr>
        <p:txBody>
          <a:bodyPr wrap="square" rtlCol="0">
            <a:spAutoFit/>
          </a:bodyPr>
          <a:lstStyle/>
          <a:p>
            <a:pPr marL="0" lvl="1"/>
            <a:r>
              <a:rPr lang="en-GB" dirty="0"/>
              <a:t>The next time someone asks you to buy a Big Issue or comes offering catalogues round your door, </a:t>
            </a:r>
            <a:endParaRPr lang="en-US" dirty="0"/>
          </a:p>
        </p:txBody>
      </p:sp>
      <p:sp>
        <p:nvSpPr>
          <p:cNvPr id="18" name="TextBox 17"/>
          <p:cNvSpPr txBox="1"/>
          <p:nvPr/>
        </p:nvSpPr>
        <p:spPr>
          <a:xfrm>
            <a:off x="4139952" y="5013176"/>
            <a:ext cx="4608512" cy="646331"/>
          </a:xfrm>
          <a:prstGeom prst="rect">
            <a:avLst/>
          </a:prstGeom>
          <a:noFill/>
          <a:ln>
            <a:solidFill>
              <a:srgbClr val="000000"/>
            </a:solidFill>
          </a:ln>
        </p:spPr>
        <p:txBody>
          <a:bodyPr wrap="square" rtlCol="0">
            <a:spAutoFit/>
          </a:bodyPr>
          <a:lstStyle/>
          <a:p>
            <a:pPr marL="0" lvl="1"/>
            <a:r>
              <a:rPr lang="en-GB" dirty="0"/>
              <a:t>imagine if your refusal to do so resulted in you and a loved one being painfully killed</a:t>
            </a:r>
            <a:r>
              <a:rPr lang="en-GB" dirty="0" smtClean="0"/>
              <a:t>.</a:t>
            </a:r>
            <a:endParaRPr lang="en-GB" dirty="0"/>
          </a:p>
        </p:txBody>
      </p:sp>
    </p:spTree>
    <p:extLst>
      <p:ext uri="{BB962C8B-B14F-4D97-AF65-F5344CB8AC3E}">
        <p14:creationId xmlns:p14="http://schemas.microsoft.com/office/powerpoint/2010/main" val="33283003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4" name="Footer Placeholder 3"/>
          <p:cNvSpPr>
            <a:spLocks noGrp="1"/>
          </p:cNvSpPr>
          <p:nvPr>
            <p:ph type="ftr" sz="quarter" idx="10"/>
          </p:nvPr>
        </p:nvSpPr>
        <p:spPr/>
        <p:txBody>
          <a:bodyPr/>
          <a:lstStyle/>
          <a:p>
            <a:r>
              <a:rPr lang="en-GB" dirty="0" err="1" smtClean="0"/>
              <a:t>www.nile-elt.com</a:t>
            </a:r>
            <a:endParaRPr lang="en-GB" dirty="0"/>
          </a:p>
        </p:txBody>
      </p:sp>
      <p:sp>
        <p:nvSpPr>
          <p:cNvPr id="7" name="TextBox 6"/>
          <p:cNvSpPr txBox="1"/>
          <p:nvPr/>
        </p:nvSpPr>
        <p:spPr>
          <a:xfrm>
            <a:off x="323528" y="1196752"/>
            <a:ext cx="3384376" cy="923330"/>
          </a:xfrm>
          <a:prstGeom prst="rect">
            <a:avLst/>
          </a:prstGeom>
          <a:noFill/>
          <a:ln>
            <a:solidFill>
              <a:schemeClr val="tx1"/>
            </a:solidFill>
          </a:ln>
        </p:spPr>
        <p:txBody>
          <a:bodyPr wrap="square" rtlCol="0">
            <a:spAutoFit/>
          </a:bodyPr>
          <a:lstStyle/>
          <a:p>
            <a:pPr marL="0" lvl="1"/>
            <a:r>
              <a:rPr lang="en-GB" dirty="0"/>
              <a:t>I agree that people change from the age of 13 to a man in their </a:t>
            </a:r>
            <a:r>
              <a:rPr lang="en-GB" dirty="0" smtClean="0"/>
              <a:t>30s</a:t>
            </a:r>
            <a:endParaRPr lang="en-GB" dirty="0"/>
          </a:p>
        </p:txBody>
      </p:sp>
      <p:sp>
        <p:nvSpPr>
          <p:cNvPr id="8" name="TextBox 7"/>
          <p:cNvSpPr txBox="1"/>
          <p:nvPr/>
        </p:nvSpPr>
        <p:spPr>
          <a:xfrm>
            <a:off x="4572000" y="1412776"/>
            <a:ext cx="184666" cy="369332"/>
          </a:xfrm>
          <a:prstGeom prst="rect">
            <a:avLst/>
          </a:prstGeom>
          <a:noFill/>
        </p:spPr>
        <p:txBody>
          <a:bodyPr wrap="none" rtlCol="0">
            <a:spAutoFit/>
          </a:bodyPr>
          <a:lstStyle/>
          <a:p>
            <a:endParaRPr lang="en-US" dirty="0"/>
          </a:p>
        </p:txBody>
      </p:sp>
      <p:sp>
        <p:nvSpPr>
          <p:cNvPr id="9" name="TextBox 8"/>
          <p:cNvSpPr txBox="1"/>
          <p:nvPr/>
        </p:nvSpPr>
        <p:spPr>
          <a:xfrm>
            <a:off x="4211960" y="1196752"/>
            <a:ext cx="4608512" cy="923330"/>
          </a:xfrm>
          <a:prstGeom prst="rect">
            <a:avLst/>
          </a:prstGeom>
          <a:noFill/>
          <a:ln>
            <a:solidFill>
              <a:schemeClr val="tx1"/>
            </a:solidFill>
          </a:ln>
        </p:spPr>
        <p:txBody>
          <a:bodyPr wrap="square" rtlCol="0">
            <a:spAutoFit/>
          </a:bodyPr>
          <a:lstStyle/>
          <a:p>
            <a:pPr marL="0" lvl="1"/>
            <a:r>
              <a:rPr lang="en-GB" dirty="0"/>
              <a:t>but the damage was already done and at 13 years of age I disagree with anyone who says that you do not know killing is wrong</a:t>
            </a:r>
            <a:r>
              <a:rPr lang="en-GB" dirty="0" smtClean="0"/>
              <a:t>.</a:t>
            </a:r>
            <a:endParaRPr lang="en-GB" dirty="0"/>
          </a:p>
        </p:txBody>
      </p:sp>
      <p:sp>
        <p:nvSpPr>
          <p:cNvPr id="11" name="TextBox 10"/>
          <p:cNvSpPr txBox="1"/>
          <p:nvPr/>
        </p:nvSpPr>
        <p:spPr>
          <a:xfrm>
            <a:off x="323528" y="2278613"/>
            <a:ext cx="3384376" cy="369332"/>
          </a:xfrm>
          <a:prstGeom prst="rect">
            <a:avLst/>
          </a:prstGeom>
          <a:noFill/>
          <a:ln>
            <a:solidFill>
              <a:schemeClr val="tx1"/>
            </a:solidFill>
          </a:ln>
        </p:spPr>
        <p:txBody>
          <a:bodyPr wrap="square" rtlCol="0">
            <a:spAutoFit/>
          </a:bodyPr>
          <a:lstStyle/>
          <a:p>
            <a:pPr marL="0" lvl="1"/>
            <a:r>
              <a:rPr lang="en-GB" dirty="0"/>
              <a:t>Not only did he kill one woman; </a:t>
            </a:r>
            <a:endParaRPr lang="en-US" dirty="0"/>
          </a:p>
        </p:txBody>
      </p:sp>
      <p:sp>
        <p:nvSpPr>
          <p:cNvPr id="12" name="TextBox 11"/>
          <p:cNvSpPr txBox="1"/>
          <p:nvPr/>
        </p:nvSpPr>
        <p:spPr>
          <a:xfrm>
            <a:off x="4211960" y="2276872"/>
            <a:ext cx="4608512" cy="923330"/>
          </a:xfrm>
          <a:prstGeom prst="rect">
            <a:avLst/>
          </a:prstGeom>
          <a:noFill/>
          <a:ln>
            <a:solidFill>
              <a:schemeClr val="tx1"/>
            </a:solidFill>
          </a:ln>
        </p:spPr>
        <p:txBody>
          <a:bodyPr wrap="square" rtlCol="0">
            <a:spAutoFit/>
          </a:bodyPr>
          <a:lstStyle/>
          <a:p>
            <a:pPr marL="0" lvl="1"/>
            <a:r>
              <a:rPr lang="en-GB" dirty="0"/>
              <a:t>he went on to kill a second and no one will ever know the full circumstances surrounding that</a:t>
            </a:r>
            <a:r>
              <a:rPr lang="en-GB" dirty="0" smtClean="0"/>
              <a:t>.</a:t>
            </a:r>
            <a:endParaRPr lang="en-GB" dirty="0"/>
          </a:p>
        </p:txBody>
      </p:sp>
      <p:sp>
        <p:nvSpPr>
          <p:cNvPr id="13" name="TextBox 12"/>
          <p:cNvSpPr txBox="1"/>
          <p:nvPr/>
        </p:nvSpPr>
        <p:spPr>
          <a:xfrm>
            <a:off x="323528" y="2780928"/>
            <a:ext cx="3384376" cy="923330"/>
          </a:xfrm>
          <a:prstGeom prst="rect">
            <a:avLst/>
          </a:prstGeom>
          <a:noFill/>
          <a:ln>
            <a:solidFill>
              <a:schemeClr val="tx1"/>
            </a:solidFill>
          </a:ln>
        </p:spPr>
        <p:txBody>
          <a:bodyPr wrap="square" rtlCol="0">
            <a:spAutoFit/>
          </a:bodyPr>
          <a:lstStyle/>
          <a:p>
            <a:pPr marL="0" lvl="1"/>
            <a:r>
              <a:rPr lang="en-GB" dirty="0"/>
              <a:t>It is also very tragic that two families had their loved ones so horrifically ripped from </a:t>
            </a:r>
            <a:r>
              <a:rPr lang="en-GB" dirty="0" smtClean="0"/>
              <a:t>them</a:t>
            </a:r>
            <a:endParaRPr lang="en-US" dirty="0"/>
          </a:p>
        </p:txBody>
      </p:sp>
      <p:sp>
        <p:nvSpPr>
          <p:cNvPr id="14" name="TextBox 13"/>
          <p:cNvSpPr txBox="1"/>
          <p:nvPr/>
        </p:nvSpPr>
        <p:spPr>
          <a:xfrm>
            <a:off x="4211960" y="3356992"/>
            <a:ext cx="4608512" cy="369332"/>
          </a:xfrm>
          <a:prstGeom prst="rect">
            <a:avLst/>
          </a:prstGeom>
          <a:noFill/>
          <a:ln>
            <a:solidFill>
              <a:schemeClr val="tx1"/>
            </a:solidFill>
          </a:ln>
        </p:spPr>
        <p:txBody>
          <a:bodyPr wrap="square" rtlCol="0">
            <a:spAutoFit/>
          </a:bodyPr>
          <a:lstStyle/>
          <a:p>
            <a:pPr marL="0" lvl="1"/>
            <a:r>
              <a:rPr lang="en-GB" dirty="0"/>
              <a:t>because they didn’t want their grass cut</a:t>
            </a:r>
            <a:r>
              <a:rPr lang="en-GB" dirty="0" smtClean="0"/>
              <a:t>.</a:t>
            </a:r>
            <a:endParaRPr lang="en-GB" dirty="0"/>
          </a:p>
        </p:txBody>
      </p:sp>
      <p:sp>
        <p:nvSpPr>
          <p:cNvPr id="15" name="TextBox 14"/>
          <p:cNvSpPr txBox="1"/>
          <p:nvPr/>
        </p:nvSpPr>
        <p:spPr>
          <a:xfrm>
            <a:off x="323528" y="3861048"/>
            <a:ext cx="3384376" cy="923330"/>
          </a:xfrm>
          <a:prstGeom prst="rect">
            <a:avLst/>
          </a:prstGeom>
          <a:noFill/>
          <a:ln>
            <a:solidFill>
              <a:schemeClr val="tx1"/>
            </a:solidFill>
          </a:ln>
        </p:spPr>
        <p:txBody>
          <a:bodyPr wrap="square" rtlCol="0">
            <a:spAutoFit/>
          </a:bodyPr>
          <a:lstStyle/>
          <a:p>
            <a:pPr marL="0" lvl="1"/>
            <a:r>
              <a:rPr lang="en-GB" dirty="0"/>
              <a:t>I don’t know a single person who wouldn’t be remorseful for their </a:t>
            </a:r>
            <a:r>
              <a:rPr lang="en-GB" dirty="0" smtClean="0"/>
              <a:t>crimes</a:t>
            </a:r>
            <a:endParaRPr lang="en-US" dirty="0"/>
          </a:p>
        </p:txBody>
      </p:sp>
      <p:sp>
        <p:nvSpPr>
          <p:cNvPr id="16" name="TextBox 15"/>
          <p:cNvSpPr txBox="1"/>
          <p:nvPr/>
        </p:nvSpPr>
        <p:spPr>
          <a:xfrm>
            <a:off x="4211960" y="3933056"/>
            <a:ext cx="4608512" cy="923330"/>
          </a:xfrm>
          <a:prstGeom prst="rect">
            <a:avLst/>
          </a:prstGeom>
          <a:noFill/>
          <a:ln>
            <a:solidFill>
              <a:schemeClr val="tx1"/>
            </a:solidFill>
          </a:ln>
        </p:spPr>
        <p:txBody>
          <a:bodyPr wrap="square" rtlCol="0">
            <a:spAutoFit/>
          </a:bodyPr>
          <a:lstStyle/>
          <a:p>
            <a:pPr marL="0" lvl="1"/>
            <a:r>
              <a:rPr lang="en-GB" dirty="0"/>
              <a:t>when they realised it has resulted in them spending a very long time with very little liberty. </a:t>
            </a:r>
          </a:p>
        </p:txBody>
      </p:sp>
      <p:sp>
        <p:nvSpPr>
          <p:cNvPr id="17" name="TextBox 16"/>
          <p:cNvSpPr txBox="1"/>
          <p:nvPr/>
        </p:nvSpPr>
        <p:spPr>
          <a:xfrm>
            <a:off x="323528" y="4941168"/>
            <a:ext cx="3384376" cy="1200329"/>
          </a:xfrm>
          <a:prstGeom prst="rect">
            <a:avLst/>
          </a:prstGeom>
          <a:noFill/>
          <a:ln>
            <a:solidFill>
              <a:srgbClr val="000000"/>
            </a:solidFill>
          </a:ln>
        </p:spPr>
        <p:txBody>
          <a:bodyPr wrap="square" rtlCol="0">
            <a:spAutoFit/>
          </a:bodyPr>
          <a:lstStyle/>
          <a:p>
            <a:pPr marL="0" lvl="1"/>
            <a:r>
              <a:rPr lang="en-GB" dirty="0"/>
              <a:t>The next time someone asks you to buy a Big Issue or comes offering catalogues round your door, </a:t>
            </a:r>
            <a:endParaRPr lang="en-US" dirty="0"/>
          </a:p>
        </p:txBody>
      </p:sp>
      <p:sp>
        <p:nvSpPr>
          <p:cNvPr id="18" name="TextBox 17"/>
          <p:cNvSpPr txBox="1"/>
          <p:nvPr/>
        </p:nvSpPr>
        <p:spPr>
          <a:xfrm>
            <a:off x="4211960" y="5013176"/>
            <a:ext cx="4608512" cy="646331"/>
          </a:xfrm>
          <a:prstGeom prst="rect">
            <a:avLst/>
          </a:prstGeom>
          <a:noFill/>
          <a:ln>
            <a:solidFill>
              <a:srgbClr val="000000"/>
            </a:solidFill>
          </a:ln>
        </p:spPr>
        <p:txBody>
          <a:bodyPr wrap="square" rtlCol="0">
            <a:spAutoFit/>
          </a:bodyPr>
          <a:lstStyle/>
          <a:p>
            <a:pPr marL="0" lvl="1"/>
            <a:r>
              <a:rPr lang="en-GB" dirty="0"/>
              <a:t>imagine if your refusal to do so resulted in you and a loved one being painfully killed</a:t>
            </a:r>
            <a:r>
              <a:rPr lang="en-GB" dirty="0" smtClean="0"/>
              <a:t>.</a:t>
            </a:r>
            <a:endParaRPr lang="en-GB" dirty="0"/>
          </a:p>
        </p:txBody>
      </p:sp>
    </p:spTree>
    <p:extLst>
      <p:ext uri="{BB962C8B-B14F-4D97-AF65-F5344CB8AC3E}">
        <p14:creationId xmlns:p14="http://schemas.microsoft.com/office/powerpoint/2010/main" val="689852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p:tgtEl>
                                          <p:spTgt spid="9"/>
                                        </p:tgtEl>
                                        <p:attrNameLst>
                                          <p:attrName>ppt_x</p:attrName>
                                        </p:attrNameLst>
                                      </p:cBhvr>
                                      <p:tavLst>
                                        <p:tav tm="0">
                                          <p:val>
                                            <p:strVal val="#ppt_x-#ppt_w*1.125000"/>
                                          </p:val>
                                        </p:tav>
                                        <p:tav tm="100000">
                                          <p:val>
                                            <p:strVal val="#ppt_x"/>
                                          </p:val>
                                        </p:tav>
                                      </p:tavLst>
                                    </p:anim>
                                    <p:animEffect transition="in" filter="wipe(right)">
                                      <p:cBhvr>
                                        <p:cTn id="8" dur="500"/>
                                        <p:tgtEl>
                                          <p:spTgt spid="9"/>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8"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p:tgtEl>
                                          <p:spTgt spid="12"/>
                                        </p:tgtEl>
                                        <p:attrNameLst>
                                          <p:attrName>ppt_x</p:attrName>
                                        </p:attrNameLst>
                                      </p:cBhvr>
                                      <p:tavLst>
                                        <p:tav tm="0">
                                          <p:val>
                                            <p:strVal val="#ppt_x-#ppt_w*1.125000"/>
                                          </p:val>
                                        </p:tav>
                                        <p:tav tm="100000">
                                          <p:val>
                                            <p:strVal val="#ppt_x"/>
                                          </p:val>
                                        </p:tav>
                                      </p:tavLst>
                                    </p:anim>
                                    <p:animEffect transition="in" filter="wipe(right)">
                                      <p:cBhvr>
                                        <p:cTn id="14" dur="50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p:tgtEl>
                                          <p:spTgt spid="14"/>
                                        </p:tgtEl>
                                        <p:attrNameLst>
                                          <p:attrName>ppt_x</p:attrName>
                                        </p:attrNameLst>
                                      </p:cBhvr>
                                      <p:tavLst>
                                        <p:tav tm="0">
                                          <p:val>
                                            <p:strVal val="#ppt_x-#ppt_w*1.125000"/>
                                          </p:val>
                                        </p:tav>
                                        <p:tav tm="100000">
                                          <p:val>
                                            <p:strVal val="#ppt_x"/>
                                          </p:val>
                                        </p:tav>
                                      </p:tavLst>
                                    </p:anim>
                                    <p:animEffect transition="in" filter="wipe(right)">
                                      <p:cBhvr>
                                        <p:cTn id="20" dur="500"/>
                                        <p:tgtEl>
                                          <p:spTgt spid="14"/>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8"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p:tgtEl>
                                          <p:spTgt spid="16"/>
                                        </p:tgtEl>
                                        <p:attrNameLst>
                                          <p:attrName>ppt_x</p:attrName>
                                        </p:attrNameLst>
                                      </p:cBhvr>
                                      <p:tavLst>
                                        <p:tav tm="0">
                                          <p:val>
                                            <p:strVal val="#ppt_x-#ppt_w*1.125000"/>
                                          </p:val>
                                        </p:tav>
                                        <p:tav tm="100000">
                                          <p:val>
                                            <p:strVal val="#ppt_x"/>
                                          </p:val>
                                        </p:tav>
                                      </p:tavLst>
                                    </p:anim>
                                    <p:animEffect transition="in" filter="wipe(right)">
                                      <p:cBhvr>
                                        <p:cTn id="26" dur="5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8"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cBhvr additive="base">
                                        <p:cTn id="31" dur="500"/>
                                        <p:tgtEl>
                                          <p:spTgt spid="18"/>
                                        </p:tgtEl>
                                        <p:attrNameLst>
                                          <p:attrName>ppt_x</p:attrName>
                                        </p:attrNameLst>
                                      </p:cBhvr>
                                      <p:tavLst>
                                        <p:tav tm="0">
                                          <p:val>
                                            <p:strVal val="#ppt_x-#ppt_w*1.125000"/>
                                          </p:val>
                                        </p:tav>
                                        <p:tav tm="100000">
                                          <p:val>
                                            <p:strVal val="#ppt_x"/>
                                          </p:val>
                                        </p:tav>
                                      </p:tavLst>
                                    </p:anim>
                                    <p:animEffect transition="in" filter="wipe(right)">
                                      <p:cBhvr>
                                        <p:cTn id="3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4" grpId="0" animBg="1"/>
      <p:bldP spid="16" grpId="0" animBg="1"/>
      <p:bldP spid="1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0"/>
            <a:ext cx="7272808" cy="908720"/>
          </a:xfrm>
        </p:spPr>
        <p:txBody>
          <a:bodyPr>
            <a:normAutofit fontScale="90000"/>
          </a:bodyPr>
          <a:lstStyle/>
          <a:p>
            <a:pPr algn="l"/>
            <a:r>
              <a:rPr lang="en-GB" sz="3600" b="1" dirty="0" smtClean="0"/>
              <a:t>I chose </a:t>
            </a:r>
            <a:r>
              <a:rPr lang="en-GB" sz="3600" b="1" dirty="0"/>
              <a:t>this text because I feel it </a:t>
            </a:r>
            <a:r>
              <a:rPr lang="en-GB" sz="3600" b="1" dirty="0" smtClean="0"/>
              <a:t>provides</a:t>
            </a:r>
            <a:r>
              <a:rPr lang="en-GB" sz="3600" dirty="0" smtClean="0"/>
              <a:t>:</a:t>
            </a:r>
            <a:endParaRPr lang="en-GB" sz="3600" dirty="0"/>
          </a:p>
        </p:txBody>
      </p:sp>
      <p:sp>
        <p:nvSpPr>
          <p:cNvPr id="3" name="Content Placeholder 2"/>
          <p:cNvSpPr>
            <a:spLocks noGrp="1"/>
          </p:cNvSpPr>
          <p:nvPr>
            <p:ph idx="1"/>
          </p:nvPr>
        </p:nvSpPr>
        <p:spPr/>
        <p:txBody>
          <a:bodyPr/>
          <a:lstStyle/>
          <a:p>
            <a:r>
              <a:rPr lang="en-GB" sz="3600" dirty="0"/>
              <a:t>a</a:t>
            </a:r>
            <a:r>
              <a:rPr lang="en-GB" sz="3600" dirty="0" smtClean="0"/>
              <a:t>ffective engagement</a:t>
            </a:r>
          </a:p>
          <a:p>
            <a:endParaRPr lang="en-GB" sz="3600" dirty="0"/>
          </a:p>
          <a:p>
            <a:r>
              <a:rPr lang="en-GB" sz="3600" dirty="0"/>
              <a:t>c</a:t>
            </a:r>
            <a:r>
              <a:rPr lang="en-GB" sz="3600" dirty="0" smtClean="0"/>
              <a:t>hallenge</a:t>
            </a:r>
          </a:p>
          <a:p>
            <a:endParaRPr lang="en-GB" sz="3600" dirty="0" smtClean="0"/>
          </a:p>
          <a:p>
            <a:r>
              <a:rPr lang="en-GB" sz="3600" dirty="0"/>
              <a:t>a</a:t>
            </a:r>
            <a:r>
              <a:rPr lang="en-GB" sz="3600" dirty="0" smtClean="0"/>
              <a:t>uthenticity</a:t>
            </a:r>
          </a:p>
          <a:p>
            <a:endParaRPr lang="en-GB" sz="3600" i="1" dirty="0"/>
          </a:p>
        </p:txBody>
      </p:sp>
    </p:spTree>
    <p:extLst>
      <p:ext uri="{BB962C8B-B14F-4D97-AF65-F5344CB8AC3E}">
        <p14:creationId xmlns:p14="http://schemas.microsoft.com/office/powerpoint/2010/main" val="6209007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cap="all" dirty="0"/>
              <a:t>the C Group</a:t>
            </a:r>
            <a:r>
              <a:rPr lang="en-GB" dirty="0"/>
              <a:t/>
            </a:r>
            <a:br>
              <a:rPr lang="en-GB" dirty="0"/>
            </a:br>
            <a:endParaRPr lang="en-GB" dirty="0"/>
          </a:p>
        </p:txBody>
      </p:sp>
      <p:sp>
        <p:nvSpPr>
          <p:cNvPr id="3" name="Content Placeholder 2"/>
          <p:cNvSpPr>
            <a:spLocks noGrp="1"/>
          </p:cNvSpPr>
          <p:nvPr>
            <p:ph idx="1"/>
          </p:nvPr>
        </p:nvSpPr>
        <p:spPr/>
        <p:txBody>
          <a:bodyPr/>
          <a:lstStyle/>
          <a:p>
            <a:pPr marL="0" lvl="0" indent="0">
              <a:lnSpc>
                <a:spcPct val="90000"/>
              </a:lnSpc>
              <a:spcBef>
                <a:spcPts val="700"/>
              </a:spcBef>
              <a:buNone/>
            </a:pPr>
            <a:r>
              <a:rPr lang="en-GB" sz="3600" u="sng" smtClean="0">
                <a:hlinkClick r:id="rId2"/>
              </a:rPr>
              <a:t>http</a:t>
            </a:r>
            <a:r>
              <a:rPr lang="en-GB" sz="3600" u="sng" dirty="0">
                <a:hlinkClick r:id="rId2"/>
              </a:rPr>
              <a:t>://thecreativitygroup.weebly.com/</a:t>
            </a:r>
            <a:endParaRPr lang="en-GB" sz="3600" dirty="0"/>
          </a:p>
          <a:p>
            <a:endParaRPr lang="en-GB" dirty="0"/>
          </a:p>
        </p:txBody>
      </p:sp>
      <p:sp>
        <p:nvSpPr>
          <p:cNvPr id="4" name="Footer Placeholder 3"/>
          <p:cNvSpPr>
            <a:spLocks noGrp="1"/>
          </p:cNvSpPr>
          <p:nvPr>
            <p:ph type="ftr" sz="quarter" idx="10"/>
          </p:nvPr>
        </p:nvSpPr>
        <p:spPr/>
        <p:txBody>
          <a:bodyPr/>
          <a:lstStyle/>
          <a:p>
            <a:r>
              <a:rPr lang="en-GB" smtClean="0"/>
              <a:t>www.nile-elt.com</a:t>
            </a:r>
            <a:endParaRPr lang="en-GB"/>
          </a:p>
        </p:txBody>
      </p:sp>
    </p:spTree>
    <p:extLst>
      <p:ext uri="{BB962C8B-B14F-4D97-AF65-F5344CB8AC3E}">
        <p14:creationId xmlns:p14="http://schemas.microsoft.com/office/powerpoint/2010/main" val="27648384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t>The tasks</a:t>
            </a:r>
            <a:endParaRPr lang="en-GB" sz="3600" b="1" dirty="0"/>
          </a:p>
        </p:txBody>
      </p:sp>
      <p:sp>
        <p:nvSpPr>
          <p:cNvPr id="3" name="Content Placeholder 2"/>
          <p:cNvSpPr>
            <a:spLocks noGrp="1"/>
          </p:cNvSpPr>
          <p:nvPr>
            <p:ph idx="1"/>
          </p:nvPr>
        </p:nvSpPr>
        <p:spPr/>
        <p:txBody>
          <a:bodyPr>
            <a:normAutofit lnSpcReduction="10000"/>
          </a:bodyPr>
          <a:lstStyle/>
          <a:p>
            <a:r>
              <a:rPr lang="en-GB" sz="3600" dirty="0" smtClean="0"/>
              <a:t>Readiness activity*</a:t>
            </a:r>
          </a:p>
          <a:p>
            <a:r>
              <a:rPr lang="en-GB" sz="3600" dirty="0" smtClean="0"/>
              <a:t>Listening activities</a:t>
            </a:r>
          </a:p>
          <a:p>
            <a:r>
              <a:rPr lang="en-GB" sz="3600" dirty="0" smtClean="0"/>
              <a:t>Post-listening activities</a:t>
            </a:r>
          </a:p>
          <a:p>
            <a:r>
              <a:rPr lang="en-GB" sz="3600" dirty="0" smtClean="0"/>
              <a:t>Homework</a:t>
            </a:r>
          </a:p>
          <a:p>
            <a:pPr marL="0" indent="0">
              <a:buNone/>
            </a:pPr>
            <a:endParaRPr lang="en-GB" dirty="0" smtClean="0"/>
          </a:p>
          <a:p>
            <a:pPr marL="0" indent="0">
              <a:buNone/>
            </a:pPr>
            <a:endParaRPr lang="en-GB" dirty="0"/>
          </a:p>
          <a:p>
            <a:pPr marL="0" indent="0">
              <a:buNone/>
            </a:pPr>
            <a:endParaRPr lang="en-GB" dirty="0" smtClean="0"/>
          </a:p>
          <a:p>
            <a:pPr marL="0" indent="0">
              <a:buNone/>
            </a:pPr>
            <a:r>
              <a:rPr lang="en-GB" dirty="0" smtClean="0"/>
              <a:t>*</a:t>
            </a:r>
            <a:r>
              <a:rPr lang="en-GB" sz="1900" dirty="0" smtClean="0"/>
              <a:t>Tomlinson</a:t>
            </a:r>
            <a:r>
              <a:rPr lang="en-GB" sz="1900" dirty="0"/>
              <a:t>, B. (2011a).  ‘Developing principled frameworks for materials development’.  In B. Tomlinson (ed.) </a:t>
            </a:r>
            <a:r>
              <a:rPr lang="en-GB" sz="1900" i="1" dirty="0"/>
              <a:t>Developing</a:t>
            </a:r>
            <a:r>
              <a:rPr lang="en-GB" sz="1900" b="1" i="1" dirty="0"/>
              <a:t> </a:t>
            </a:r>
            <a:r>
              <a:rPr lang="en-GB" sz="1900" i="1" dirty="0"/>
              <a:t>Materials for Language Teaching.</a:t>
            </a:r>
            <a:r>
              <a:rPr lang="en-GB" sz="1900" dirty="0"/>
              <a:t>  London: Continuum Press, 107-129.</a:t>
            </a:r>
          </a:p>
          <a:p>
            <a:endParaRPr lang="en-GB" dirty="0" smtClean="0"/>
          </a:p>
        </p:txBody>
      </p:sp>
    </p:spTree>
    <p:extLst>
      <p:ext uri="{BB962C8B-B14F-4D97-AF65-F5344CB8AC3E}">
        <p14:creationId xmlns:p14="http://schemas.microsoft.com/office/powerpoint/2010/main" val="38504342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Post </a:t>
            </a:r>
            <a:r>
              <a:rPr lang="en-GB" dirty="0" smtClean="0"/>
              <a:t>activity</a:t>
            </a:r>
            <a:r>
              <a:rPr lang="en-GB" dirty="0"/>
              <a:t/>
            </a:r>
            <a:br>
              <a:rPr lang="en-GB" dirty="0"/>
            </a:br>
            <a:endParaRPr lang="en-GB" dirty="0"/>
          </a:p>
        </p:txBody>
      </p:sp>
      <p:sp>
        <p:nvSpPr>
          <p:cNvPr id="3" name="Content Placeholder 2"/>
          <p:cNvSpPr>
            <a:spLocks noGrp="1"/>
          </p:cNvSpPr>
          <p:nvPr>
            <p:ph idx="1"/>
          </p:nvPr>
        </p:nvSpPr>
        <p:spPr/>
        <p:txBody>
          <a:bodyPr>
            <a:normAutofit/>
          </a:bodyPr>
          <a:lstStyle/>
          <a:p>
            <a:r>
              <a:rPr lang="en-GB" sz="3200" dirty="0"/>
              <a:t>1. </a:t>
            </a:r>
            <a:r>
              <a:rPr lang="en-GB" sz="3200" dirty="0" smtClean="0"/>
              <a:t>Is </a:t>
            </a:r>
            <a:r>
              <a:rPr lang="en-GB" sz="3200" dirty="0"/>
              <a:t>the topic of the text or any of the activities we have done different from what you do in your lessons?   If so, would you like to incorporate any of them in your future classes? Tell your partner which and why.  </a:t>
            </a:r>
            <a:endParaRPr lang="en-GB" sz="3200" dirty="0" smtClean="0"/>
          </a:p>
          <a:p>
            <a:endParaRPr lang="en-GB" dirty="0"/>
          </a:p>
          <a:p>
            <a:pPr marL="0" indent="0">
              <a:buNone/>
            </a:pPr>
            <a:r>
              <a:rPr lang="en-GB" dirty="0"/>
              <a:t> </a:t>
            </a:r>
          </a:p>
          <a:p>
            <a:endParaRPr lang="en-GB" dirty="0"/>
          </a:p>
        </p:txBody>
      </p:sp>
    </p:spTree>
    <p:extLst>
      <p:ext uri="{BB962C8B-B14F-4D97-AF65-F5344CB8AC3E}">
        <p14:creationId xmlns:p14="http://schemas.microsoft.com/office/powerpoint/2010/main" val="25983855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Post activity</a:t>
            </a:r>
          </a:p>
        </p:txBody>
      </p:sp>
      <p:sp>
        <p:nvSpPr>
          <p:cNvPr id="3" name="Content Placeholder 2"/>
          <p:cNvSpPr>
            <a:spLocks noGrp="1"/>
          </p:cNvSpPr>
          <p:nvPr>
            <p:ph idx="1"/>
          </p:nvPr>
        </p:nvSpPr>
        <p:spPr>
          <a:xfrm>
            <a:off x="395536" y="1052736"/>
            <a:ext cx="8496944" cy="5400600"/>
          </a:xfrm>
        </p:spPr>
        <p:txBody>
          <a:bodyPr/>
          <a:lstStyle/>
          <a:p>
            <a:r>
              <a:rPr lang="en-GB" sz="3200" dirty="0"/>
              <a:t>2. Are there activities that you would not consider using/doing in your classes?  If so, tell your partner why</a:t>
            </a:r>
            <a:r>
              <a:rPr lang="en-GB" sz="3200" dirty="0" smtClean="0"/>
              <a:t>.</a:t>
            </a:r>
          </a:p>
          <a:p>
            <a:pPr marL="0" indent="0">
              <a:buNone/>
            </a:pPr>
            <a:endParaRPr lang="en-GB" sz="3200" dirty="0" smtClean="0"/>
          </a:p>
          <a:p>
            <a:r>
              <a:rPr lang="en-GB" sz="3200" dirty="0"/>
              <a:t>3. As a result of these materials, have your ideas about using:</a:t>
            </a:r>
          </a:p>
          <a:p>
            <a:r>
              <a:rPr lang="en-GB" sz="3200" dirty="0"/>
              <a:t>a) controversial or sensitive topics</a:t>
            </a:r>
          </a:p>
          <a:p>
            <a:r>
              <a:rPr lang="en-GB" sz="3200" dirty="0"/>
              <a:t>b) authentic texts </a:t>
            </a:r>
          </a:p>
          <a:p>
            <a:r>
              <a:rPr lang="en-GB" sz="3200" dirty="0"/>
              <a:t>with your learners changed?  Why/why not?</a:t>
            </a:r>
          </a:p>
          <a:p>
            <a:pPr marL="0" indent="0">
              <a:buNone/>
            </a:pPr>
            <a:endParaRPr lang="en-GB" sz="2800" dirty="0"/>
          </a:p>
          <a:p>
            <a:endParaRPr lang="en-GB" dirty="0"/>
          </a:p>
        </p:txBody>
      </p:sp>
    </p:spTree>
    <p:extLst>
      <p:ext uri="{BB962C8B-B14F-4D97-AF65-F5344CB8AC3E}">
        <p14:creationId xmlns:p14="http://schemas.microsoft.com/office/powerpoint/2010/main" val="42843798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dt" idx="10"/>
          </p:nvPr>
        </p:nvSpPr>
        <p:spPr>
          <a:xfrm>
            <a:off x="768102" y="6470700"/>
            <a:ext cx="3176100" cy="2742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de-DE" sz="1100">
                <a:solidFill>
                  <a:schemeClr val="lt1"/>
                </a:solidFill>
                <a:latin typeface="ABeeZee"/>
                <a:ea typeface="ABeeZee"/>
                <a:cs typeface="ABeeZee"/>
                <a:sym typeface="ABeeZee"/>
              </a:rPr>
              <a:t>©Mewald/W</a:t>
            </a:r>
            <a:r>
              <a:rPr lang="de-DE"/>
              <a:t>a</a:t>
            </a:r>
            <a:r>
              <a:rPr lang="de-DE" sz="1100">
                <a:solidFill>
                  <a:schemeClr val="lt1"/>
                </a:solidFill>
                <a:latin typeface="ABeeZee"/>
                <a:ea typeface="ABeeZee"/>
                <a:cs typeface="ABeeZee"/>
                <a:sym typeface="ABeeZee"/>
              </a:rPr>
              <a:t>llner </a:t>
            </a:r>
          </a:p>
        </p:txBody>
      </p:sp>
      <p:sp>
        <p:nvSpPr>
          <p:cNvPr id="127" name="Shape 127"/>
          <p:cNvSpPr txBox="1">
            <a:spLocks noGrp="1"/>
          </p:cNvSpPr>
          <p:nvPr>
            <p:ph type="ftr" idx="11"/>
          </p:nvPr>
        </p:nvSpPr>
        <p:spPr>
          <a:xfrm>
            <a:off x="3632201" y="6470703"/>
            <a:ext cx="4426200" cy="2742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de-DE" sz="1100" cap="none">
                <a:solidFill>
                  <a:schemeClr val="lt1"/>
                </a:solidFill>
                <a:latin typeface="ABeeZee"/>
                <a:ea typeface="ABeeZee"/>
                <a:cs typeface="ABeeZee"/>
                <a:sym typeface="ABeeZee"/>
              </a:rPr>
              <a:t>WWW.PALM-EDU.EU</a:t>
            </a:r>
          </a:p>
        </p:txBody>
      </p:sp>
      <p:sp>
        <p:nvSpPr>
          <p:cNvPr id="128" name="Shape 128"/>
          <p:cNvSpPr txBox="1">
            <a:spLocks noGrp="1"/>
          </p:cNvSpPr>
          <p:nvPr>
            <p:ph type="body" idx="2"/>
          </p:nvPr>
        </p:nvSpPr>
        <p:spPr>
          <a:xfrm>
            <a:off x="0" y="3514801"/>
            <a:ext cx="9144000" cy="1007700"/>
          </a:xfrm>
          <a:prstGeom prst="rect">
            <a:avLst/>
          </a:prstGeom>
          <a:solidFill>
            <a:schemeClr val="accent2"/>
          </a:solidFill>
          <a:ln>
            <a:noFill/>
          </a:ln>
        </p:spPr>
        <p:txBody>
          <a:bodyPr lIns="45700" tIns="45700" rIns="45700" bIns="45700" anchor="ctr" anchorCtr="0">
            <a:noAutofit/>
          </a:bodyPr>
          <a:lstStyle/>
          <a:p>
            <a:pPr marL="0" marR="0" lvl="0" indent="0" algn="ctr" rtl="0">
              <a:lnSpc>
                <a:spcPct val="90000"/>
              </a:lnSpc>
              <a:spcBef>
                <a:spcPts val="0"/>
              </a:spcBef>
              <a:spcAft>
                <a:spcPts val="0"/>
              </a:spcAft>
              <a:buClr>
                <a:schemeClr val="accent2"/>
              </a:buClr>
              <a:buSzPct val="25000"/>
              <a:buFont typeface="Questrial"/>
              <a:buNone/>
            </a:pPr>
            <a:r>
              <a:rPr lang="de-DE" sz="2700" b="0" i="0" u="none" strike="noStrike" cap="none">
                <a:solidFill>
                  <a:schemeClr val="lt1"/>
                </a:solidFill>
                <a:latin typeface="ABeeZee"/>
                <a:ea typeface="ABeeZee"/>
                <a:cs typeface="ABeeZee"/>
                <a:sym typeface="ABeeZee"/>
              </a:rPr>
              <a:t>Promoting authentic language acquisition in multilingual contexts</a:t>
            </a:r>
          </a:p>
        </p:txBody>
      </p:sp>
      <p:sp>
        <p:nvSpPr>
          <p:cNvPr id="129" name="Shape 129"/>
          <p:cNvSpPr txBox="1"/>
          <p:nvPr/>
        </p:nvSpPr>
        <p:spPr>
          <a:xfrm>
            <a:off x="6933475" y="1411550"/>
            <a:ext cx="2436900" cy="1811100"/>
          </a:xfrm>
          <a:prstGeom prst="rect">
            <a:avLst/>
          </a:prstGeom>
          <a:noFill/>
          <a:ln>
            <a:noFill/>
          </a:ln>
        </p:spPr>
        <p:txBody>
          <a:bodyPr lIns="91425" tIns="91425" rIns="91425" bIns="91425" anchor="t" anchorCtr="0">
            <a:noAutofit/>
          </a:bodyPr>
          <a:lstStyle/>
          <a:p>
            <a:pPr lvl="0" rtl="0">
              <a:spcBef>
                <a:spcPts val="0"/>
              </a:spcBef>
              <a:buNone/>
            </a:pPr>
            <a:endParaRPr sz="1800">
              <a:solidFill>
                <a:srgbClr val="134F5C"/>
              </a:solidFill>
              <a:latin typeface="ABeeZee"/>
              <a:ea typeface="ABeeZee"/>
              <a:cs typeface="ABeeZee"/>
              <a:sym typeface="ABeeZee"/>
            </a:endParaRPr>
          </a:p>
        </p:txBody>
      </p:sp>
      <p:sp>
        <p:nvSpPr>
          <p:cNvPr id="130" name="Shape 130"/>
          <p:cNvSpPr/>
          <p:nvPr/>
        </p:nvSpPr>
        <p:spPr>
          <a:xfrm>
            <a:off x="79900" y="545975"/>
            <a:ext cx="2676600" cy="1531500"/>
          </a:xfrm>
          <a:prstGeom prst="wedgeEllipseCallout">
            <a:avLst>
              <a:gd name="adj1" fmla="val 63022"/>
              <a:gd name="adj2" fmla="val 42168"/>
            </a:avLst>
          </a:prstGeom>
          <a:solidFill>
            <a:schemeClr val="lt2"/>
          </a:solidFill>
          <a:ln w="9525" cap="flat" cmpd="sng">
            <a:solidFill>
              <a:srgbClr val="76A5AF"/>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de-DE" sz="1800">
                <a:solidFill>
                  <a:srgbClr val="134F5C"/>
                </a:solidFill>
                <a:latin typeface="ABeeZee"/>
                <a:ea typeface="ABeeZee"/>
                <a:cs typeface="ABeeZee"/>
                <a:sym typeface="ABeeZee"/>
              </a:rPr>
              <a:t>We produce 1500 texts </a:t>
            </a:r>
          </a:p>
          <a:p>
            <a:pPr lvl="0" rtl="0">
              <a:spcBef>
                <a:spcPts val="0"/>
              </a:spcBef>
              <a:buNone/>
            </a:pPr>
            <a:r>
              <a:rPr lang="de-DE" sz="1800">
                <a:solidFill>
                  <a:srgbClr val="134F5C"/>
                </a:solidFill>
                <a:latin typeface="ABeeZee"/>
                <a:ea typeface="ABeeZee"/>
                <a:cs typeface="ABeeZee"/>
                <a:sym typeface="ABeeZee"/>
              </a:rPr>
              <a:t>in our first languages and </a:t>
            </a:r>
          </a:p>
        </p:txBody>
      </p:sp>
      <p:sp>
        <p:nvSpPr>
          <p:cNvPr id="131" name="Shape 131"/>
          <p:cNvSpPr/>
          <p:nvPr/>
        </p:nvSpPr>
        <p:spPr>
          <a:xfrm>
            <a:off x="6783426" y="213075"/>
            <a:ext cx="2302800" cy="2290500"/>
          </a:xfrm>
          <a:prstGeom prst="wedgeEllipseCallout">
            <a:avLst>
              <a:gd name="adj1" fmla="val -87715"/>
              <a:gd name="adj2" fmla="val 35064"/>
            </a:avLst>
          </a:prstGeom>
          <a:solidFill>
            <a:schemeClr val="lt2"/>
          </a:solidFill>
          <a:ln w="9525" cap="flat" cmpd="sng">
            <a:solidFill>
              <a:srgbClr val="76A5AF"/>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de-DE" sz="1800">
                <a:solidFill>
                  <a:srgbClr val="134F5C"/>
                </a:solidFill>
                <a:latin typeface="ABeeZee"/>
                <a:ea typeface="ABeeZee"/>
                <a:cs typeface="ABeeZee"/>
                <a:sym typeface="ABeeZee"/>
              </a:rPr>
              <a:t>... use 750 </a:t>
            </a:r>
            <a:br>
              <a:rPr lang="de-DE" sz="1800">
                <a:solidFill>
                  <a:srgbClr val="134F5C"/>
                </a:solidFill>
                <a:latin typeface="ABeeZee"/>
                <a:ea typeface="ABeeZee"/>
                <a:cs typeface="ABeeZee"/>
                <a:sym typeface="ABeeZee"/>
              </a:rPr>
            </a:br>
            <a:r>
              <a:rPr lang="de-DE" sz="1800">
                <a:solidFill>
                  <a:srgbClr val="134F5C"/>
                </a:solidFill>
                <a:latin typeface="ABeeZee"/>
                <a:ea typeface="ABeeZee"/>
                <a:cs typeface="ABeeZee"/>
                <a:sym typeface="ABeeZee"/>
              </a:rPr>
              <a:t>tasks and</a:t>
            </a:r>
          </a:p>
          <a:p>
            <a:pPr lvl="0" rtl="0">
              <a:spcBef>
                <a:spcPts val="0"/>
              </a:spcBef>
              <a:buNone/>
            </a:pPr>
            <a:r>
              <a:rPr lang="de-DE" sz="1800">
                <a:solidFill>
                  <a:srgbClr val="134F5C"/>
                </a:solidFill>
                <a:latin typeface="ABeeZee"/>
                <a:ea typeface="ABeeZee"/>
                <a:cs typeface="ABeeZee"/>
                <a:sym typeface="ABeeZee"/>
              </a:rPr>
              <a:t>300 activities </a:t>
            </a:r>
          </a:p>
          <a:p>
            <a:pPr lvl="0" rtl="0">
              <a:spcBef>
                <a:spcPts val="0"/>
              </a:spcBef>
              <a:buNone/>
            </a:pPr>
            <a:r>
              <a:rPr lang="de-DE" sz="1800">
                <a:solidFill>
                  <a:srgbClr val="134F5C"/>
                </a:solidFill>
                <a:latin typeface="ABeeZee"/>
                <a:ea typeface="ABeeZee"/>
                <a:cs typeface="ABeeZee"/>
                <a:sym typeface="ABeeZee"/>
              </a:rPr>
              <a:t>in acquiring additional languages</a:t>
            </a:r>
          </a:p>
          <a:p>
            <a:pPr lvl="0" rtl="0">
              <a:spcBef>
                <a:spcPts val="0"/>
              </a:spcBef>
              <a:buNone/>
            </a:pPr>
            <a:endParaRPr sz="1800">
              <a:solidFill>
                <a:srgbClr val="134F5C"/>
              </a:solidFill>
              <a:latin typeface="ABeeZee"/>
              <a:ea typeface="ABeeZee"/>
              <a:cs typeface="ABeeZee"/>
              <a:sym typeface="ABeeZee"/>
            </a:endParaRPr>
          </a:p>
        </p:txBody>
      </p:sp>
      <p:sp>
        <p:nvSpPr>
          <p:cNvPr id="132" name="Shape 132"/>
          <p:cNvSpPr txBox="1"/>
          <p:nvPr/>
        </p:nvSpPr>
        <p:spPr>
          <a:xfrm>
            <a:off x="133176" y="4887925"/>
            <a:ext cx="8953200" cy="585300"/>
          </a:xfrm>
          <a:prstGeom prst="rect">
            <a:avLst/>
          </a:prstGeom>
          <a:noFill/>
          <a:ln>
            <a:noFill/>
          </a:ln>
        </p:spPr>
        <p:txBody>
          <a:bodyPr lIns="91425" tIns="91425" rIns="91425" bIns="91425" anchor="t" anchorCtr="0">
            <a:noAutofit/>
          </a:bodyPr>
          <a:lstStyle/>
          <a:p>
            <a:pPr lvl="0" rtl="0">
              <a:spcBef>
                <a:spcPts val="0"/>
              </a:spcBef>
              <a:buNone/>
            </a:pPr>
            <a:r>
              <a:rPr lang="de-DE" sz="1800" b="1">
                <a:solidFill>
                  <a:srgbClr val="134F5C"/>
                </a:solidFill>
                <a:latin typeface="ABeeZee"/>
                <a:ea typeface="ABeeZee"/>
                <a:cs typeface="ABeeZee"/>
                <a:sym typeface="ABeeZee"/>
              </a:rPr>
              <a:t>ENGLISH   FRENCH    GERMAN   GREEK   HUNGARIAN    ITALIAN   LADIN    SPANISH </a:t>
            </a:r>
          </a:p>
        </p:txBody>
      </p:sp>
    </p:spTree>
    <p:extLst>
      <p:ext uri="{BB962C8B-B14F-4D97-AF65-F5344CB8AC3E}">
        <p14:creationId xmlns:p14="http://schemas.microsoft.com/office/powerpoint/2010/main" val="37376401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rPr>
              <a:t>maria@nile-elt.com</a:t>
            </a:r>
            <a:r>
              <a:rPr lang="en-GB" dirty="0"/>
              <a:t/>
            </a:r>
            <a:br>
              <a:rPr lang="en-GB" dirty="0"/>
            </a:br>
            <a:endParaRPr lang="en-GB" dirty="0"/>
          </a:p>
        </p:txBody>
      </p:sp>
      <p:pic>
        <p:nvPicPr>
          <p:cNvPr id="5" name="Picture 2" descr="W:\NILE Images logos and info FOR PUBLIC USE\Logos - NILE\NILE main logo.jpg"/>
          <p:cNvPicPr>
            <a:picLocks noGrp="1" noChangeAspect="1"/>
          </p:cNvPicPr>
          <p:nvPr>
            <p:ph idx="1"/>
          </p:nvPr>
        </p:nvPicPr>
        <p:blipFill>
          <a:blip r:embed="rId3"/>
          <a:srcRect/>
          <a:stretch>
            <a:fillRect/>
          </a:stretch>
        </p:blipFill>
        <p:spPr>
          <a:xfrm>
            <a:off x="3131840" y="2492896"/>
            <a:ext cx="3456384" cy="2520280"/>
          </a:xfrm>
          <a:prstGeom prst="rect">
            <a:avLst/>
          </a:prstGeom>
          <a:noFill/>
          <a:ln>
            <a:noFill/>
          </a:ln>
        </p:spPr>
      </p:pic>
    </p:spTree>
    <p:extLst>
      <p:ext uri="{BB962C8B-B14F-4D97-AF65-F5344CB8AC3E}">
        <p14:creationId xmlns:p14="http://schemas.microsoft.com/office/powerpoint/2010/main" val="17495852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Authentic Materials</a:t>
            </a:r>
            <a:endParaRPr lang="en-GB" dirty="0"/>
          </a:p>
        </p:txBody>
      </p:sp>
      <p:pic>
        <p:nvPicPr>
          <p:cNvPr id="4" name="irc_mi" descr="http://image.slidesharecdn.com/copyright-111002215522-phpapp02/95/japanese-copyright-law-and-authentic-materials-3-728.jpg?cb=1317655977">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554691" y="1600201"/>
            <a:ext cx="5825621" cy="4061048"/>
          </a:xfrm>
          <a:prstGeom prst="rect">
            <a:avLst/>
          </a:prstGeom>
          <a:noFill/>
          <a:ln>
            <a:noFill/>
          </a:ln>
        </p:spPr>
      </p:pic>
    </p:spTree>
    <p:extLst>
      <p:ext uri="{BB962C8B-B14F-4D97-AF65-F5344CB8AC3E}">
        <p14:creationId xmlns:p14="http://schemas.microsoft.com/office/powerpoint/2010/main" val="3869738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Discussion questions</a:t>
            </a:r>
            <a:endParaRPr lang="en-GB" b="1" dirty="0"/>
          </a:p>
        </p:txBody>
      </p:sp>
      <p:sp>
        <p:nvSpPr>
          <p:cNvPr id="3" name="Content Placeholder 2"/>
          <p:cNvSpPr>
            <a:spLocks noGrp="1"/>
          </p:cNvSpPr>
          <p:nvPr>
            <p:ph idx="1"/>
          </p:nvPr>
        </p:nvSpPr>
        <p:spPr>
          <a:xfrm>
            <a:off x="685800" y="1556792"/>
            <a:ext cx="7990656" cy="4539208"/>
          </a:xfrm>
        </p:spPr>
        <p:txBody>
          <a:bodyPr>
            <a:normAutofit/>
          </a:bodyPr>
          <a:lstStyle/>
          <a:p>
            <a:pPr lvl="0"/>
            <a:r>
              <a:rPr lang="en-GB" sz="2800" dirty="0"/>
              <a:t>Do you use authentic materials in the classroom?  If not, why not?  If you do, where do you get these materials from</a:t>
            </a:r>
            <a:r>
              <a:rPr lang="en-GB" sz="2800" dirty="0" smtClean="0"/>
              <a:t>?</a:t>
            </a:r>
            <a:r>
              <a:rPr lang="en-GB" sz="2800" dirty="0"/>
              <a:t> </a:t>
            </a:r>
            <a:endParaRPr lang="en-GB" sz="2800" dirty="0" smtClean="0"/>
          </a:p>
          <a:p>
            <a:pPr lvl="0"/>
            <a:endParaRPr lang="en-GB" sz="2800" dirty="0"/>
          </a:p>
          <a:p>
            <a:pPr lvl="0"/>
            <a:r>
              <a:rPr lang="en-GB" sz="2800" dirty="0"/>
              <a:t>What are the advantages of using authentic materials in the classroom</a:t>
            </a:r>
            <a:r>
              <a:rPr lang="en-GB" sz="2800" dirty="0" smtClean="0"/>
              <a:t>?</a:t>
            </a:r>
            <a:r>
              <a:rPr lang="en-GB" sz="2800" dirty="0"/>
              <a:t> </a:t>
            </a:r>
            <a:endParaRPr lang="en-GB" sz="2800" dirty="0" smtClean="0"/>
          </a:p>
          <a:p>
            <a:pPr lvl="0"/>
            <a:endParaRPr lang="en-GB" sz="2800" dirty="0"/>
          </a:p>
          <a:p>
            <a:pPr lvl="0"/>
            <a:r>
              <a:rPr lang="en-GB" sz="2800" dirty="0"/>
              <a:t>Are there any disadvantages?</a:t>
            </a:r>
          </a:p>
          <a:p>
            <a:endParaRPr lang="en-GB" sz="2400" dirty="0"/>
          </a:p>
          <a:p>
            <a:endParaRPr lang="en-GB" dirty="0"/>
          </a:p>
        </p:txBody>
      </p:sp>
      <p:pic>
        <p:nvPicPr>
          <p:cNvPr id="5" name="Picture 4" descr="https://encrypted-tbn3.gstatic.com/images?q=tbn:ANd9GcR4UHGGBO6tJwliMvJSjy0BdiNX6WS4PxmrbBCmXYBMWNY23vUpbw">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6156176" y="4399679"/>
            <a:ext cx="2622636" cy="1357139"/>
          </a:xfrm>
          <a:prstGeom prst="rect">
            <a:avLst/>
          </a:prstGeom>
          <a:noFill/>
          <a:ln>
            <a:noFill/>
          </a:ln>
        </p:spPr>
      </p:pic>
    </p:spTree>
    <p:extLst>
      <p:ext uri="{BB962C8B-B14F-4D97-AF65-F5344CB8AC3E}">
        <p14:creationId xmlns:p14="http://schemas.microsoft.com/office/powerpoint/2010/main" val="18437663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Advantages</a:t>
            </a:r>
            <a:endParaRPr lang="en-GB" b="1" dirty="0"/>
          </a:p>
        </p:txBody>
      </p:sp>
      <p:sp>
        <p:nvSpPr>
          <p:cNvPr id="3" name="Content Placeholder 2"/>
          <p:cNvSpPr>
            <a:spLocks noGrp="1"/>
          </p:cNvSpPr>
          <p:nvPr>
            <p:ph idx="1"/>
          </p:nvPr>
        </p:nvSpPr>
        <p:spPr/>
        <p:txBody>
          <a:bodyPr>
            <a:normAutofit/>
          </a:bodyPr>
          <a:lstStyle/>
          <a:p>
            <a:r>
              <a:rPr lang="en-GB" sz="2800" dirty="0" smtClean="0"/>
              <a:t>exposure to language in use</a:t>
            </a:r>
          </a:p>
          <a:p>
            <a:r>
              <a:rPr lang="en-GB" sz="2800" dirty="0"/>
              <a:t>e</a:t>
            </a:r>
            <a:r>
              <a:rPr lang="en-GB" sz="2800" dirty="0" smtClean="0"/>
              <a:t>xposure to different accents</a:t>
            </a:r>
          </a:p>
          <a:p>
            <a:r>
              <a:rPr lang="en-GB" sz="2800" dirty="0"/>
              <a:t>s</a:t>
            </a:r>
            <a:r>
              <a:rPr lang="en-GB" sz="2800" dirty="0" smtClean="0"/>
              <a:t>hould help to equip learners to cope with language in use outside the classroom</a:t>
            </a:r>
          </a:p>
          <a:p>
            <a:r>
              <a:rPr lang="en-GB" sz="2800" dirty="0"/>
              <a:t>c</a:t>
            </a:r>
            <a:r>
              <a:rPr lang="en-GB" sz="2800" dirty="0" smtClean="0"/>
              <a:t>an give learners a sense of satisfaction</a:t>
            </a:r>
          </a:p>
          <a:p>
            <a:r>
              <a:rPr lang="en-GB" sz="2800" dirty="0"/>
              <a:t>t</a:t>
            </a:r>
            <a:r>
              <a:rPr lang="en-GB" sz="2800" dirty="0" smtClean="0"/>
              <a:t>ailored to learners’ needs and interests</a:t>
            </a:r>
          </a:p>
          <a:p>
            <a:r>
              <a:rPr lang="en-GB" sz="2800" dirty="0" smtClean="0"/>
              <a:t>up to date</a:t>
            </a:r>
          </a:p>
          <a:p>
            <a:r>
              <a:rPr lang="en-GB" sz="2800" dirty="0"/>
              <a:t>c</a:t>
            </a:r>
            <a:r>
              <a:rPr lang="en-GB" sz="2800" dirty="0" smtClean="0"/>
              <a:t>an be culturally rich</a:t>
            </a:r>
          </a:p>
          <a:p>
            <a:endParaRPr lang="en-GB" dirty="0" smtClean="0"/>
          </a:p>
          <a:p>
            <a:endParaRPr lang="en-GB" dirty="0" smtClean="0"/>
          </a:p>
          <a:p>
            <a:endParaRPr lang="en-GB" dirty="0"/>
          </a:p>
        </p:txBody>
      </p:sp>
      <p:pic>
        <p:nvPicPr>
          <p:cNvPr id="4" name="irc_mi" descr="http://www.e2awards.com/blog/wp-content/uploads/2012/05/GreenThumbsUp1-300x260.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5796136" y="5013176"/>
            <a:ext cx="3096344" cy="1368152"/>
          </a:xfrm>
          <a:prstGeom prst="rect">
            <a:avLst/>
          </a:prstGeom>
          <a:noFill/>
          <a:ln>
            <a:noFill/>
          </a:ln>
        </p:spPr>
      </p:pic>
    </p:spTree>
    <p:extLst>
      <p:ext uri="{BB962C8B-B14F-4D97-AF65-F5344CB8AC3E}">
        <p14:creationId xmlns:p14="http://schemas.microsoft.com/office/powerpoint/2010/main" val="22067325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Disadvantages</a:t>
            </a:r>
            <a:endParaRPr lang="en-GB" b="1" dirty="0"/>
          </a:p>
        </p:txBody>
      </p:sp>
      <p:sp>
        <p:nvSpPr>
          <p:cNvPr id="3" name="Content Placeholder 2"/>
          <p:cNvSpPr>
            <a:spLocks noGrp="1"/>
          </p:cNvSpPr>
          <p:nvPr>
            <p:ph idx="1"/>
          </p:nvPr>
        </p:nvSpPr>
        <p:spPr>
          <a:xfrm>
            <a:off x="457200" y="1988840"/>
            <a:ext cx="8229600" cy="4137323"/>
          </a:xfrm>
        </p:spPr>
        <p:txBody>
          <a:bodyPr/>
          <a:lstStyle/>
          <a:p>
            <a:pPr marL="0" indent="0">
              <a:buNone/>
            </a:pPr>
            <a:endParaRPr lang="en-GB" dirty="0" smtClean="0"/>
          </a:p>
          <a:p>
            <a:r>
              <a:rPr lang="en-GB" sz="3600" dirty="0" smtClean="0"/>
              <a:t>using them for the sake of authenticity</a:t>
            </a:r>
            <a:endParaRPr lang="en-GB" sz="3600" dirty="0"/>
          </a:p>
        </p:txBody>
      </p:sp>
      <p:pic>
        <p:nvPicPr>
          <p:cNvPr id="4" name="irc_mi" descr="http://www.123employee.com/articles/wp-content/uploads/2012/08/Find-Advantages-Outside-Your-Core.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6084168" y="4221088"/>
            <a:ext cx="2448272" cy="1800200"/>
          </a:xfrm>
          <a:prstGeom prst="rect">
            <a:avLst/>
          </a:prstGeom>
          <a:noFill/>
          <a:ln>
            <a:noFill/>
          </a:ln>
        </p:spPr>
      </p:pic>
    </p:spTree>
    <p:extLst>
      <p:ext uri="{BB962C8B-B14F-4D97-AF65-F5344CB8AC3E}">
        <p14:creationId xmlns:p14="http://schemas.microsoft.com/office/powerpoint/2010/main" val="15101495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fontScale="25000" lnSpcReduction="20000"/>
          </a:bodyPr>
          <a:lstStyle/>
          <a:p>
            <a:pPr lvl="0"/>
            <a:r>
              <a:rPr lang="en-GB" sz="12800" i="1" dirty="0"/>
              <a:t>In order for this deeper learning to be facilitated, it is very important that the content of the materials is not trivial or banal and that it stimulates thoughts and feelings in the learners… Materials should achieve impact… (</a:t>
            </a:r>
            <a:r>
              <a:rPr lang="en-GB" sz="12800" dirty="0"/>
              <a:t>and</a:t>
            </a:r>
            <a:r>
              <a:rPr lang="en-GB" sz="12800" i="1" dirty="0"/>
              <a:t>) have a noticeable effect on learners .’*  </a:t>
            </a:r>
            <a:r>
              <a:rPr lang="en-GB" sz="12800" dirty="0"/>
              <a:t>Do you agree with this quote?  Why/why not</a:t>
            </a:r>
            <a:r>
              <a:rPr lang="en-GB" sz="12800" dirty="0" smtClean="0"/>
              <a:t>?</a:t>
            </a:r>
          </a:p>
          <a:p>
            <a:pPr marL="0" lvl="0" indent="0">
              <a:buNone/>
            </a:pPr>
            <a:endParaRPr lang="en-GB" sz="12800" dirty="0" smtClean="0"/>
          </a:p>
          <a:p>
            <a:pPr marL="0" indent="0">
              <a:buNone/>
            </a:pPr>
            <a:r>
              <a:rPr lang="en-GB" sz="6400" dirty="0"/>
              <a:t>* Tomlinson, B. (2011).  ‘Introduction: principles and procedures of materials development’.  In B. Tomlinson (ed.), </a:t>
            </a:r>
            <a:r>
              <a:rPr lang="en-GB" sz="6400" i="1" dirty="0"/>
              <a:t>Materials Development in Language Teaching</a:t>
            </a:r>
            <a:r>
              <a:rPr lang="en-GB" sz="6400" dirty="0"/>
              <a:t> (2</a:t>
            </a:r>
            <a:r>
              <a:rPr lang="en-GB" sz="6400" baseline="30000" dirty="0"/>
              <a:t>nd</a:t>
            </a:r>
            <a:r>
              <a:rPr lang="en-GB" sz="6400" dirty="0"/>
              <a:t> edition). Cambridge: Cambridge University Press, 1-31.</a:t>
            </a:r>
          </a:p>
          <a:p>
            <a:pPr lvl="0"/>
            <a:endParaRPr lang="en-GB" sz="12800" dirty="0"/>
          </a:p>
          <a:p>
            <a:pPr marL="0" indent="0">
              <a:buNone/>
            </a:pPr>
            <a:r>
              <a:rPr lang="en-GB" sz="9800" dirty="0"/>
              <a:t> </a:t>
            </a:r>
          </a:p>
          <a:p>
            <a:endParaRPr lang="en-GB" dirty="0"/>
          </a:p>
        </p:txBody>
      </p:sp>
    </p:spTree>
    <p:extLst>
      <p:ext uri="{BB962C8B-B14F-4D97-AF65-F5344CB8AC3E}">
        <p14:creationId xmlns:p14="http://schemas.microsoft.com/office/powerpoint/2010/main" val="34707811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endParaRPr lang="en-GB" sz="2000" dirty="0"/>
          </a:p>
        </p:txBody>
      </p:sp>
      <p:sp>
        <p:nvSpPr>
          <p:cNvPr id="3" name="Content Placeholder 2"/>
          <p:cNvSpPr>
            <a:spLocks noGrp="1"/>
          </p:cNvSpPr>
          <p:nvPr>
            <p:ph idx="1"/>
          </p:nvPr>
        </p:nvSpPr>
        <p:spPr/>
        <p:txBody>
          <a:bodyPr/>
          <a:lstStyle/>
          <a:p>
            <a:r>
              <a:rPr lang="en-GB" sz="3600" dirty="0"/>
              <a:t>What punishment do you think the person who committed this crime should get, if any, and why?</a:t>
            </a:r>
            <a:br>
              <a:rPr lang="en-GB" sz="3600" dirty="0"/>
            </a:br>
            <a:endParaRPr lang="en-GB" sz="3600" dirty="0"/>
          </a:p>
        </p:txBody>
      </p:sp>
    </p:spTree>
    <p:extLst>
      <p:ext uri="{BB962C8B-B14F-4D97-AF65-F5344CB8AC3E}">
        <p14:creationId xmlns:p14="http://schemas.microsoft.com/office/powerpoint/2010/main" val="35632544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Ronald L. Sanford</a:t>
            </a:r>
            <a:endParaRPr lang="en-GB" dirty="0"/>
          </a:p>
        </p:txBody>
      </p:sp>
      <p:sp>
        <p:nvSpPr>
          <p:cNvPr id="3" name="Content Placeholder 2"/>
          <p:cNvSpPr>
            <a:spLocks noGrp="1"/>
          </p:cNvSpPr>
          <p:nvPr>
            <p:ph idx="1"/>
          </p:nvPr>
        </p:nvSpPr>
        <p:spPr/>
        <p:txBody>
          <a:bodyPr/>
          <a:lstStyle/>
          <a:p>
            <a:r>
              <a:rPr lang="en-GB" sz="3600" i="1" dirty="0"/>
              <a:t>He is a black man.</a:t>
            </a:r>
            <a:endParaRPr lang="en-GB" sz="3600" dirty="0"/>
          </a:p>
          <a:p>
            <a:r>
              <a:rPr lang="en-GB" sz="3600" i="1" dirty="0"/>
              <a:t>He only took </a:t>
            </a:r>
            <a:r>
              <a:rPr lang="en-GB" sz="3600" i="1" dirty="0" smtClean="0"/>
              <a:t>$5</a:t>
            </a:r>
            <a:r>
              <a:rPr lang="en-GB" sz="3600" i="1" dirty="0"/>
              <a:t>.</a:t>
            </a:r>
            <a:endParaRPr lang="en-GB" sz="3600" dirty="0"/>
          </a:p>
          <a:p>
            <a:r>
              <a:rPr lang="en-GB" sz="3600" i="1" dirty="0"/>
              <a:t>Each sister was stabbed between 12-17 times.</a:t>
            </a:r>
            <a:endParaRPr lang="en-GB" sz="3600" dirty="0"/>
          </a:p>
          <a:p>
            <a:r>
              <a:rPr lang="en-GB" sz="3600" i="1" dirty="0"/>
              <a:t>The killer was 13 years old.</a:t>
            </a:r>
            <a:endParaRPr lang="en-GB" sz="3600" dirty="0"/>
          </a:p>
          <a:p>
            <a:endParaRPr lang="en-GB" dirty="0"/>
          </a:p>
        </p:txBody>
      </p:sp>
    </p:spTree>
    <p:extLst>
      <p:ext uri="{BB962C8B-B14F-4D97-AF65-F5344CB8AC3E}">
        <p14:creationId xmlns:p14="http://schemas.microsoft.com/office/powerpoint/2010/main" val="384805016"/>
      </p:ext>
    </p:extLst>
  </p:cSld>
  <p:clrMapOvr>
    <a:masterClrMapping/>
  </p:clrMapOvr>
  <p:timing>
    <p:tnLst>
      <p:par>
        <p:cTn id="1" dur="indefinite" restart="never" nodeType="tmRoot"/>
      </p:par>
    </p:tnLst>
  </p:timing>
</p:sld>
</file>

<file path=ppt/theme/theme1.xml><?xml version="1.0" encoding="utf-8"?>
<a:theme xmlns:a="http://schemas.openxmlformats.org/drawingml/2006/main" name="NILE Presentation Template Creativity">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NILE Presentation Template Creativity</Template>
  <TotalTime>760</TotalTime>
  <Words>1333</Words>
  <Application>Microsoft Office PowerPoint</Application>
  <PresentationFormat>On-screen Show (4:3)</PresentationFormat>
  <Paragraphs>143</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NILE Presentation Template Creativity</vt:lpstr>
      <vt:lpstr>Achieving language learning impact through emotionally-charged texts </vt:lpstr>
      <vt:lpstr>the C Group </vt:lpstr>
      <vt:lpstr>Authentic Materials</vt:lpstr>
      <vt:lpstr>Discussion questions</vt:lpstr>
      <vt:lpstr>Advantages</vt:lpstr>
      <vt:lpstr>Disadvantages</vt:lpstr>
      <vt:lpstr>PowerPoint Presentation</vt:lpstr>
      <vt:lpstr>PowerPoint Presentation</vt:lpstr>
      <vt:lpstr>Ronald L. Sanford</vt:lpstr>
      <vt:lpstr>The sentence</vt:lpstr>
      <vt:lpstr>Listening (part 1):</vt:lpstr>
      <vt:lpstr>After the listening compare your ideas with your partner: </vt:lpstr>
      <vt:lpstr>Listening (part 2):</vt:lpstr>
      <vt:lpstr>PowerPoint Presentation</vt:lpstr>
      <vt:lpstr>PowerPoint Presentation</vt:lpstr>
      <vt:lpstr>PowerPoint Presentation</vt:lpstr>
      <vt:lpstr>PowerPoint Presentation</vt:lpstr>
      <vt:lpstr>PowerPoint Presentation</vt:lpstr>
      <vt:lpstr>I chose this text because I feel it provides:</vt:lpstr>
      <vt:lpstr>The tasks</vt:lpstr>
      <vt:lpstr>Post activity </vt:lpstr>
      <vt:lpstr>Post activity</vt:lpstr>
      <vt:lpstr>PowerPoint Presentation</vt:lpstr>
      <vt:lpstr>maria@nile-elt.com </vt:lpstr>
    </vt:vector>
  </TitlesOfParts>
  <Company>NILE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music, image &amp; poetry to encourage creativity in writing</dc:title>
  <dc:creator>Maria Heron</dc:creator>
  <cp:lastModifiedBy>Maria Heron</cp:lastModifiedBy>
  <cp:revision>88</cp:revision>
  <cp:lastPrinted>2016-04-07T11:17:50Z</cp:lastPrinted>
  <dcterms:created xsi:type="dcterms:W3CDTF">2015-03-31T14:14:24Z</dcterms:created>
  <dcterms:modified xsi:type="dcterms:W3CDTF">2018-06-05T13:56:14Z</dcterms:modified>
</cp:coreProperties>
</file>