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33"/>
  </p:notesMasterIdLst>
  <p:handoutMasterIdLst>
    <p:handoutMasterId r:id="rId34"/>
  </p:handoutMasterIdLst>
  <p:sldIdLst>
    <p:sldId id="341" r:id="rId3"/>
    <p:sldId id="354" r:id="rId4"/>
    <p:sldId id="379" r:id="rId5"/>
    <p:sldId id="355" r:id="rId6"/>
    <p:sldId id="356" r:id="rId7"/>
    <p:sldId id="357" r:id="rId8"/>
    <p:sldId id="358" r:id="rId9"/>
    <p:sldId id="359" r:id="rId10"/>
    <p:sldId id="360" r:id="rId11"/>
    <p:sldId id="381" r:id="rId12"/>
    <p:sldId id="382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80" r:id="rId30"/>
    <p:sldId id="378" r:id="rId31"/>
    <p:sldId id="298" r:id="rId32"/>
  </p:sldIdLst>
  <p:sldSz cx="9901238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49">
          <p15:clr>
            <a:srgbClr val="A4A3A4"/>
          </p15:clr>
        </p15:guide>
        <p15:guide id="2" orient="horz" pos="139">
          <p15:clr>
            <a:srgbClr val="A4A3A4"/>
          </p15:clr>
        </p15:guide>
        <p15:guide id="3" orient="horz" pos="4175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orient="horz" pos="2834">
          <p15:clr>
            <a:srgbClr val="A4A3A4"/>
          </p15:clr>
        </p15:guide>
        <p15:guide id="7" orient="horz" pos="3875">
          <p15:clr>
            <a:srgbClr val="A4A3A4"/>
          </p15:clr>
        </p15:guide>
        <p15:guide id="8" orient="horz" pos="4123">
          <p15:clr>
            <a:srgbClr val="A4A3A4"/>
          </p15:clr>
        </p15:guide>
        <p15:guide id="9" orient="horz" pos="2703">
          <p15:clr>
            <a:srgbClr val="A4A3A4"/>
          </p15:clr>
        </p15:guide>
        <p15:guide id="10" pos="1392">
          <p15:clr>
            <a:srgbClr val="A4A3A4"/>
          </p15:clr>
        </p15:guide>
        <p15:guide id="11" pos="5636">
          <p15:clr>
            <a:srgbClr val="A4A3A4"/>
          </p15:clr>
        </p15:guide>
        <p15:guide id="12" pos="4526">
          <p15:clr>
            <a:srgbClr val="A4A3A4"/>
          </p15:clr>
        </p15:guide>
        <p15:guide id="13" pos="613">
          <p15:clr>
            <a:srgbClr val="A4A3A4"/>
          </p15:clr>
        </p15:guide>
        <p15:guide id="14" pos="3231">
          <p15:clr>
            <a:srgbClr val="A4A3A4"/>
          </p15:clr>
        </p15:guide>
        <p15:guide id="15" pos="4202">
          <p15:clr>
            <a:srgbClr val="A4A3A4"/>
          </p15:clr>
        </p15:guide>
        <p15:guide id="16" pos="4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2C"/>
    <a:srgbClr val="CAF0F6"/>
    <a:srgbClr val="99E0ED"/>
    <a:srgbClr val="6CD2E5"/>
    <a:srgbClr val="D5E6F4"/>
    <a:srgbClr val="A6C6E6"/>
    <a:srgbClr val="83AFDC"/>
    <a:srgbClr val="EFDDEC"/>
    <a:srgbClr val="D8AFD3"/>
    <a:srgbClr val="C88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85649" autoAdjust="0"/>
  </p:normalViewPr>
  <p:slideViewPr>
    <p:cSldViewPr snapToGrid="0" snapToObjects="1">
      <p:cViewPr>
        <p:scale>
          <a:sx n="74" d="100"/>
          <a:sy n="74" d="100"/>
        </p:scale>
        <p:origin x="-2264" y="-464"/>
      </p:cViewPr>
      <p:guideLst>
        <p:guide orient="horz" pos="2949"/>
        <p:guide orient="horz" pos="139"/>
        <p:guide orient="horz" pos="4175"/>
        <p:guide orient="horz" pos="449"/>
        <p:guide orient="horz" pos="667"/>
        <p:guide orient="horz" pos="2834"/>
        <p:guide orient="horz" pos="3875"/>
        <p:guide orient="horz" pos="4123"/>
        <p:guide orient="horz" pos="2703"/>
        <p:guide pos="1392"/>
        <p:guide pos="5636"/>
        <p:guide pos="4526"/>
        <p:guide pos="613"/>
        <p:guide pos="3231"/>
        <p:guide pos="4202"/>
        <p:guide pos="4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6757-CA26-4273-8E02-0B47BE4CBBEA}" type="datetimeFigureOut">
              <a:rPr lang="en-GB" smtClean="0"/>
              <a:t>19/10/17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392-E67F-474C-88AC-7C2273DAA8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007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528-21CF-490F-93A1-05A9C3531E46}" type="datetimeFigureOut">
              <a:rPr lang="en-GB" smtClean="0"/>
              <a:t>19/10/17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2417-133D-42BF-B7C8-4C67396B12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2417-133D-42BF-B7C8-4C67396B127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97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4538"/>
            <a:ext cx="53721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London – 160 </a:t>
            </a:r>
            <a:r>
              <a:rPr lang="en-GB" dirty="0" err="1" smtClean="0"/>
              <a:t>kms</a:t>
            </a:r>
            <a:r>
              <a:rPr lang="en-GB" dirty="0" smtClean="0"/>
              <a:t>  - 2 hours</a:t>
            </a:r>
          </a:p>
          <a:p>
            <a:r>
              <a:rPr lang="en-GB" dirty="0" smtClean="0"/>
              <a:t>Cambridge - 100 </a:t>
            </a:r>
            <a:r>
              <a:rPr lang="en-GB" dirty="0" err="1" smtClean="0"/>
              <a:t>kms</a:t>
            </a:r>
            <a:r>
              <a:rPr lang="en-GB" dirty="0" smtClean="0"/>
              <a:t> 1 hour</a:t>
            </a:r>
          </a:p>
          <a:p>
            <a:r>
              <a:rPr lang="en-GB" dirty="0" smtClean="0"/>
              <a:t>Coast 30 </a:t>
            </a:r>
            <a:r>
              <a:rPr lang="en-GB" dirty="0" err="1" smtClean="0"/>
              <a:t>kms</a:t>
            </a:r>
            <a:r>
              <a:rPr lang="en-GB" dirty="0" smtClean="0"/>
              <a:t> – 30 minutes</a:t>
            </a:r>
          </a:p>
          <a:p>
            <a:r>
              <a:rPr lang="en-GB" smtClean="0"/>
              <a:t>The region -</a:t>
            </a:r>
            <a:r>
              <a:rPr lang="en-GB" baseline="0" smtClean="0"/>
              <a:t> </a:t>
            </a:r>
            <a:r>
              <a:rPr lang="en-GB" baseline="0" dirty="0" smtClean="0"/>
              <a:t>more details??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981D-9106-47C6-8737-6C80770206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4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Before we go</a:t>
            </a:r>
            <a:r>
              <a:rPr lang="en-GB" b="1" baseline="0" dirty="0" smtClean="0"/>
              <a:t> on to the listening, give sheet to think about what they do NOW to help their </a:t>
            </a:r>
            <a:r>
              <a:rPr lang="en-GB" b="1" baseline="0" dirty="0" err="1" smtClean="0"/>
              <a:t>ss</a:t>
            </a:r>
            <a:r>
              <a:rPr lang="en-GB" b="1" baseline="0" dirty="0" smtClean="0"/>
              <a:t> become autonomous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F0DF5-47EA-4E88-AD3A-C2C550D923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2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7956550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6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8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" r="3550" b="1"/>
          <a:stretch/>
        </p:blipFill>
        <p:spPr>
          <a:xfrm>
            <a:off x="0" y="0"/>
            <a:ext cx="9879806" cy="6858000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11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-1288" r="6591" b="1288"/>
          <a:stretch/>
        </p:blipFill>
        <p:spPr>
          <a:xfrm>
            <a:off x="0" y="-1490489"/>
            <a:ext cx="9875042" cy="8348489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0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23"/>
          <a:stretch/>
        </p:blipFill>
        <p:spPr>
          <a:xfrm>
            <a:off x="1" y="9126"/>
            <a:ext cx="9879805" cy="6848874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86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7963" b="178"/>
          <a:stretch/>
        </p:blipFill>
        <p:spPr>
          <a:xfrm>
            <a:off x="0" y="0"/>
            <a:ext cx="9893300" cy="6858000"/>
          </a:xfrm>
          <a:prstGeom prst="rect">
            <a:avLst/>
          </a:prstGeom>
        </p:spPr>
      </p:pic>
      <p:sp>
        <p:nvSpPr>
          <p:cNvPr id="18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79806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9525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79806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9525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64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933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6105226"/>
            <a:ext cx="2977902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2968" y="2187383"/>
            <a:ext cx="3430747" cy="759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35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4335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3766" y="683477"/>
            <a:ext cx="301716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766" y="1058863"/>
            <a:ext cx="301716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 +44 (0) 000 000 000</a:t>
            </a:r>
          </a:p>
          <a:p>
            <a:pPr lvl="0"/>
            <a:r>
              <a:rPr lang="en-US" dirty="0" smtClean="0"/>
              <a:t>T +44 (0) 000 000 000</a:t>
            </a:r>
          </a:p>
          <a:p>
            <a:pPr lvl="0"/>
            <a:r>
              <a:rPr lang="en-US" dirty="0" smtClean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3138" y="683477"/>
            <a:ext cx="1615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more information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63766" y="866675"/>
            <a:ext cx="301716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08688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2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7956550" cy="4548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24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2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568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32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13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4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971999" y="810279"/>
            <a:ext cx="7975151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71568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4" y="1603375"/>
            <a:ext cx="3817938" cy="45481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49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6" y="1603375"/>
            <a:ext cx="6091238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85025" y="4460875"/>
            <a:ext cx="1743075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754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</p:spTree>
    <p:extLst>
      <p:ext uri="{BB962C8B-B14F-4D97-AF65-F5344CB8AC3E}">
        <p14:creationId xmlns:p14="http://schemas.microsoft.com/office/powerpoint/2010/main" val="15291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1" y="0"/>
            <a:ext cx="9898063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511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77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5" y="1436870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13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1" y="0"/>
            <a:ext cx="9898063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511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77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5" y="1436870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98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933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6105226"/>
            <a:ext cx="2977902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2989" y="2187417"/>
            <a:ext cx="3430747" cy="759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35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4335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3766" y="683511"/>
            <a:ext cx="301716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766" y="1058863"/>
            <a:ext cx="301716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 +44 (0) 000 000 000</a:t>
            </a:r>
          </a:p>
          <a:p>
            <a:pPr lvl="0"/>
            <a:r>
              <a:rPr lang="en-US" dirty="0" smtClean="0"/>
              <a:t>T +44 (0) 000 000 000</a:t>
            </a:r>
          </a:p>
          <a:p>
            <a:pPr lvl="0"/>
            <a:r>
              <a:rPr lang="en-US" dirty="0" smtClean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3139" y="683511"/>
            <a:ext cx="1615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white"/>
                </a:solidFill>
              </a:rPr>
              <a:t>For more information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white"/>
                </a:solidFill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63766" y="866675"/>
            <a:ext cx="301716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5417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064" y="6356361"/>
            <a:ext cx="2310289" cy="365125"/>
          </a:xfrm>
          <a:prstGeom prst="rect">
            <a:avLst/>
          </a:prstGeom>
        </p:spPr>
        <p:txBody>
          <a:bodyPr/>
          <a:lstStyle/>
          <a:p>
            <a:fld id="{F48ED988-75AF-40DA-BE1F-FCD3EE3875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www.nile-elt.com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3 (Inser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64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93" y="2130426"/>
            <a:ext cx="8416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86" y="3886200"/>
            <a:ext cx="69308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062" y="6356351"/>
            <a:ext cx="2310289" cy="365125"/>
          </a:xfrm>
          <a:prstGeom prst="rect">
            <a:avLst/>
          </a:prstGeom>
        </p:spPr>
        <p:txBody>
          <a:bodyPr/>
          <a:lstStyle/>
          <a:p>
            <a:fld id="{450316E3-70BB-4A38-B597-44818D625BA3}" type="datetimeFigureOut">
              <a:rPr lang="en-US" smtClean="0"/>
              <a:pPr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37B7-DEEA-41C0-A51E-EACEE4BFD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8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810273"/>
            <a:ext cx="797515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71550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603375"/>
            <a:ext cx="3817937" cy="45481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0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6470703"/>
            <a:ext cx="9889951" cy="38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901238" cy="3737981"/>
          </a:xfrm>
          <a:prstGeom prst="rect">
            <a:avLst/>
          </a:prstGeom>
          <a:solidFill>
            <a:srgbClr val="E3F3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62205" y="4073611"/>
            <a:ext cx="8717884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16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0888" y="5717936"/>
            <a:ext cx="784735" cy="483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0" y="3514802"/>
            <a:ext cx="9901238" cy="100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240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265176" marR="0" lvl="1" indent="-365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448056" marR="0" lvl="2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594360" marR="0" lvl="3" indent="-609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777240" marR="0" lvl="4" indent="-660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914400" marR="0" lvl="5" indent="-63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701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731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648" y="14289"/>
            <a:ext cx="7660817" cy="353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0186" y="620687"/>
            <a:ext cx="985816" cy="5153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16407" y="6470704"/>
            <a:ext cx="374110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932992" y="6470704"/>
            <a:ext cx="479263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801100" y="6470704"/>
            <a:ext cx="79072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‹#›</a:t>
            </a:fld>
            <a:endParaRPr lang="de-DE" sz="1100" b="0" i="0" u="none" strike="noStrike" cap="non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8718533" y="5699931"/>
            <a:ext cx="117141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Erasmus+ Programme</a:t>
            </a: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European Union 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0" y="5699930"/>
            <a:ext cx="7938642" cy="50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93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6091238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85025" y="4460875"/>
            <a:ext cx="1743075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321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</p:spTree>
    <p:extLst>
      <p:ext uri="{BB962C8B-B14F-4D97-AF65-F5344CB8AC3E}">
        <p14:creationId xmlns:p14="http://schemas.microsoft.com/office/powerpoint/2010/main" val="180169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MacEd_PPT_elements_210514\Images\Group_adj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b="4713"/>
          <a:stretch/>
        </p:blipFill>
        <p:spPr bwMode="auto">
          <a:xfrm>
            <a:off x="-1" y="0"/>
            <a:ext cx="9893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82" y="5859717"/>
            <a:ext cx="8279833" cy="8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  <p:pic>
        <p:nvPicPr>
          <p:cNvPr id="3" name="Picture 2" descr="MELL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/>
          <a:stretch/>
        </p:blipFill>
        <p:spPr>
          <a:xfrm>
            <a:off x="7433336" y="5943569"/>
            <a:ext cx="2467902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Sh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MacEd_PPT_elements_210514\Images\Group_adj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b="4713"/>
          <a:stretch/>
        </p:blipFill>
        <p:spPr bwMode="auto">
          <a:xfrm>
            <a:off x="-1" y="0"/>
            <a:ext cx="9893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 descr="MEL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/>
          <a:stretch/>
        </p:blipFill>
        <p:spPr>
          <a:xfrm>
            <a:off x="7433336" y="5943569"/>
            <a:ext cx="2467902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(Inser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2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1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theme" Target="../theme/theme2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2131" y="6454140"/>
            <a:ext cx="353546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9" y="1099206"/>
            <a:ext cx="8421874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38" y="436283"/>
            <a:ext cx="7954962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3138" y="6454140"/>
            <a:ext cx="554513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3139" y="1600200"/>
            <a:ext cx="7954962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5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9" r:id="rId3"/>
    <p:sldLayoutId id="2147483671" r:id="rId4"/>
    <p:sldLayoutId id="2147483672" r:id="rId5"/>
    <p:sldLayoutId id="2147483654" r:id="rId6"/>
    <p:sldLayoutId id="2147483678" r:id="rId7"/>
    <p:sldLayoutId id="2147483670" r:id="rId8"/>
    <p:sldLayoutId id="2147483674" r:id="rId9"/>
    <p:sldLayoutId id="2147483675" r:id="rId10"/>
    <p:sldLayoutId id="2147483661" r:id="rId11"/>
    <p:sldLayoutId id="2147483657" r:id="rId12"/>
    <p:sldLayoutId id="2147483659" r:id="rId13"/>
    <p:sldLayoutId id="2147483660" r:id="rId14"/>
    <p:sldLayoutId id="2147483676" r:id="rId15"/>
    <p:sldLayoutId id="2147483677" r:id="rId16"/>
    <p:sldLayoutId id="2147483667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200" b="1" kern="1200" dirty="0">
          <a:solidFill>
            <a:schemeClr val="bg2"/>
          </a:solidFill>
          <a:latin typeface="Verdana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1400" b="1" i="0" u="none" strike="noStrike" kern="1200" cap="none" spc="0" normalizeH="0" baseline="0" dirty="0" smtClean="0">
          <a:ln>
            <a:noFill/>
          </a:ln>
          <a:solidFill>
            <a:schemeClr val="bg2"/>
          </a:solidFill>
          <a:effectLst/>
          <a:uLnTx/>
          <a:uFillTx/>
          <a:latin typeface="Verdana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US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–"/>
        <a:defRPr kumimoji="0" lang="en-US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GB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2132" y="6454174"/>
            <a:ext cx="353546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9" y="1099206"/>
            <a:ext cx="8421874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57" y="436317"/>
            <a:ext cx="7954961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3140" y="6454174"/>
            <a:ext cx="554513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3157" y="1600200"/>
            <a:ext cx="7954961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6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701" r:id="rId11"/>
    <p:sldLayoutId id="2147483702" r:id="rId12"/>
    <p:sldLayoutId id="214748370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800" b="1" kern="1200" dirty="0">
          <a:solidFill>
            <a:schemeClr val="bg2"/>
          </a:solidFill>
          <a:latin typeface="Calibri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2400" b="1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–"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GB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imes.co.uk" TargetMode="External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bbc.co.u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nglish.britishcouncil.org/" TargetMode="External"/><Relationship Id="rId4" Type="http://schemas.openxmlformats.org/officeDocument/2006/relationships/hyperlink" Target="https://www.ted.com/talks/browse" TargetMode="External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bbc.co.uk/learningenglis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cethread.com/" TargetMode="External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englishcentral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38" y="217490"/>
            <a:ext cx="9714006" cy="6511712"/>
            <a:chOff x="-15588" y="217489"/>
            <a:chExt cx="9714006" cy="651171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" b="80217"/>
            <a:stretch/>
          </p:blipFill>
          <p:spPr bwMode="auto">
            <a:xfrm>
              <a:off x="-7938" y="217489"/>
              <a:ext cx="9667302" cy="1330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588" y="265786"/>
              <a:ext cx="9714006" cy="6463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 userDrawn="1"/>
        </p:nvGrpSpPr>
        <p:grpSpPr>
          <a:xfrm>
            <a:off x="-7938" y="0"/>
            <a:ext cx="9901238" cy="6858000"/>
            <a:chOff x="-7938" y="0"/>
            <a:chExt cx="9901238" cy="6858000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0" y="217490"/>
              <a:ext cx="8236914" cy="1668269"/>
            </a:xfrm>
            <a:custGeom>
              <a:avLst/>
              <a:gdLst>
                <a:gd name="T0" fmla="*/ 2560 w 2571"/>
                <a:gd name="T1" fmla="*/ 0 h 521"/>
                <a:gd name="T2" fmla="*/ 0 w 2571"/>
                <a:gd name="T3" fmla="*/ 0 h 521"/>
                <a:gd name="T4" fmla="*/ 0 w 2571"/>
                <a:gd name="T5" fmla="*/ 520 h 521"/>
                <a:gd name="T6" fmla="*/ 1988 w 2571"/>
                <a:gd name="T7" fmla="*/ 521 h 521"/>
                <a:gd name="T8" fmla="*/ 2560 w 2571"/>
                <a:gd name="T9" fmla="*/ 90 h 521"/>
                <a:gd name="T10" fmla="*/ 2571 w 2571"/>
                <a:gd name="T11" fmla="*/ 0 h 521"/>
                <a:gd name="T12" fmla="*/ 2560 w 2571"/>
                <a:gd name="T1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1" h="521">
                  <a:moveTo>
                    <a:pt x="25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988" y="521"/>
                    <a:pt x="1988" y="521"/>
                    <a:pt x="1988" y="521"/>
                  </a:cubicBezTo>
                  <a:cubicBezTo>
                    <a:pt x="2252" y="521"/>
                    <a:pt x="2494" y="484"/>
                    <a:pt x="2560" y="90"/>
                  </a:cubicBezTo>
                  <a:cubicBezTo>
                    <a:pt x="2560" y="90"/>
                    <a:pt x="2570" y="28"/>
                    <a:pt x="2571" y="0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D5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-7938" y="0"/>
              <a:ext cx="9901238" cy="6858000"/>
            </a:xfrm>
            <a:custGeom>
              <a:avLst/>
              <a:gdLst>
                <a:gd name="T0" fmla="*/ 0 w 3118"/>
                <a:gd name="T1" fmla="*/ 0 h 2160"/>
                <a:gd name="T2" fmla="*/ 0 w 3118"/>
                <a:gd name="T3" fmla="*/ 68 h 2160"/>
                <a:gd name="T4" fmla="*/ 2930 w 3118"/>
                <a:gd name="T5" fmla="*/ 68 h 2160"/>
                <a:gd name="T6" fmla="*/ 3045 w 3118"/>
                <a:gd name="T7" fmla="*/ 183 h 2160"/>
                <a:gd name="T8" fmla="*/ 3045 w 3118"/>
                <a:gd name="T9" fmla="*/ 1976 h 2160"/>
                <a:gd name="T10" fmla="*/ 2930 w 3118"/>
                <a:gd name="T11" fmla="*/ 2091 h 2160"/>
                <a:gd name="T12" fmla="*/ 0 w 3118"/>
                <a:gd name="T13" fmla="*/ 2091 h 2160"/>
                <a:gd name="T14" fmla="*/ 0 w 3118"/>
                <a:gd name="T15" fmla="*/ 2160 h 2160"/>
                <a:gd name="T16" fmla="*/ 3118 w 3118"/>
                <a:gd name="T17" fmla="*/ 2160 h 2160"/>
                <a:gd name="T18" fmla="*/ 3118 w 3118"/>
                <a:gd name="T19" fmla="*/ 0 h 2160"/>
                <a:gd name="T20" fmla="*/ 0 w 3118"/>
                <a:gd name="T2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8" h="216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930" y="68"/>
                    <a:pt x="2930" y="68"/>
                    <a:pt x="2930" y="68"/>
                  </a:cubicBezTo>
                  <a:cubicBezTo>
                    <a:pt x="2994" y="68"/>
                    <a:pt x="3045" y="120"/>
                    <a:pt x="3045" y="183"/>
                  </a:cubicBezTo>
                  <a:cubicBezTo>
                    <a:pt x="3045" y="1976"/>
                    <a:pt x="3045" y="1976"/>
                    <a:pt x="3045" y="1976"/>
                  </a:cubicBezTo>
                  <a:cubicBezTo>
                    <a:pt x="3045" y="2040"/>
                    <a:pt x="2994" y="2091"/>
                    <a:pt x="2930" y="2091"/>
                  </a:cubicBezTo>
                  <a:cubicBezTo>
                    <a:pt x="0" y="2091"/>
                    <a:pt x="0" y="2091"/>
                    <a:pt x="0" y="2091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3118" y="2160"/>
                    <a:pt x="3118" y="2160"/>
                    <a:pt x="3118" y="2160"/>
                  </a:cubicBezTo>
                  <a:cubicBezTo>
                    <a:pt x="3118" y="0"/>
                    <a:pt x="3118" y="0"/>
                    <a:pt x="31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Freeform 26"/>
          <p:cNvSpPr>
            <a:spLocks/>
          </p:cNvSpPr>
          <p:nvPr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Motivation &amp; Learner Autonomy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mtClean="0"/>
              <a:t>Workshop </a:t>
            </a:r>
            <a:r>
              <a:rPr lang="en-US" dirty="0" smtClean="0"/>
              <a:t>in Athens</a:t>
            </a:r>
            <a:endParaRPr lang="en-GB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0056586" y="127591"/>
            <a:ext cx="3253014" cy="4373879"/>
          </a:xfrm>
          <a:prstGeom prst="round2DiagRect">
            <a:avLst>
              <a:gd name="adj1" fmla="val 861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COVER IMAGE</a:t>
            </a:r>
          </a:p>
          <a:p>
            <a:pPr>
              <a:spcAft>
                <a:spcPts val="600"/>
              </a:spcAft>
            </a:pPr>
            <a:r>
              <a:rPr lang="en-GB" sz="1050" dirty="0" smtClean="0"/>
              <a:t>An image can be used on the first page to illustrate the partnership. You may select a more appropriate image for your market.</a:t>
            </a:r>
          </a:p>
          <a:p>
            <a:pPr>
              <a:spcAft>
                <a:spcPts val="600"/>
              </a:spcAft>
            </a:pPr>
            <a:endParaRPr lang="en-GB" sz="1050" dirty="0" smtClean="0"/>
          </a:p>
          <a:p>
            <a:pPr>
              <a:spcAft>
                <a:spcPts val="600"/>
              </a:spcAft>
            </a:pPr>
            <a:r>
              <a:rPr lang="en-GB" sz="1050" dirty="0" smtClean="0"/>
              <a:t>To update the image: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 smtClean="0"/>
              <a:t>Click on the picture icon; or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 smtClean="0"/>
              <a:t>if there is an existing image, right click on the image and select </a:t>
            </a:r>
            <a:r>
              <a:rPr lang="en-GB" sz="1050" dirty="0"/>
              <a:t>‘change picture’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Go to the location where the selected image is saved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Select the image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Please note all images should be: </a:t>
            </a:r>
            <a:r>
              <a:rPr lang="en-GB" sz="1050" dirty="0" smtClean="0"/>
              <a:t>27.5cm </a:t>
            </a:r>
            <a:r>
              <a:rPr lang="en-GB" sz="1050" dirty="0"/>
              <a:t>x </a:t>
            </a:r>
            <a:r>
              <a:rPr lang="en-GB" sz="1050" dirty="0" smtClean="0"/>
              <a:t>19.05cm</a:t>
            </a:r>
            <a:endParaRPr lang="en-GB" sz="105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If the image does not fit, ensure you keep the dimensions as  </a:t>
            </a:r>
            <a:r>
              <a:rPr lang="en-GB" sz="1050" dirty="0" smtClean="0"/>
              <a:t>above otherwise the image will appear stretched and distorted</a:t>
            </a:r>
            <a:endParaRPr lang="en-GB" sz="105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 smtClean="0"/>
              <a:t>If the image is sitting over the header banner – Right click on new image and select ‘send to back’</a:t>
            </a:r>
          </a:p>
        </p:txBody>
      </p:sp>
      <p:pic>
        <p:nvPicPr>
          <p:cNvPr id="25" name="Picture 2" descr="\\MPL-OXF-DATA\International Marketing\BRANDING\LOGOS\Macmillan Education\Partner logos\NILE logos\Partnership logos\ME-NILE-Co-branding-logos (NILE-le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75" y="5940639"/>
            <a:ext cx="3110106" cy="8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October,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8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WhatsApp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Each learner chooses a song that is memorable for them and says </a:t>
            </a:r>
            <a:r>
              <a:rPr lang="en-GB" dirty="0" smtClean="0"/>
              <a:t>why</a:t>
            </a:r>
          </a:p>
          <a:p>
            <a:r>
              <a:rPr lang="en-GB" dirty="0"/>
              <a:t>They post the link to the song (e.g. YouTube or lyrics) and write why it’s memorable (they get a few days to do this as homework)</a:t>
            </a:r>
          </a:p>
          <a:p>
            <a:r>
              <a:rPr lang="en-GB" dirty="0" smtClean="0"/>
              <a:t>					</a:t>
            </a:r>
            <a:r>
              <a:rPr lang="en-GB" sz="2000" dirty="0" smtClean="0">
                <a:solidFill>
                  <a:srgbClr val="00B050"/>
                </a:solidFill>
              </a:rPr>
              <a:t>I listened to it walking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	</a:t>
            </a:r>
            <a:r>
              <a:rPr lang="en-GB" sz="2000" dirty="0" smtClean="0">
                <a:solidFill>
                  <a:srgbClr val="00B050"/>
                </a:solidFill>
              </a:rPr>
              <a:t>				through the West Highland Way</a:t>
            </a:r>
          </a:p>
          <a:p>
            <a:r>
              <a:rPr lang="en-GB" sz="2000" dirty="0">
                <a:solidFill>
                  <a:srgbClr val="00B050"/>
                </a:solidFill>
              </a:rPr>
              <a:t>	</a:t>
            </a:r>
            <a:r>
              <a:rPr lang="en-GB" sz="2000" dirty="0" smtClean="0">
                <a:solidFill>
                  <a:srgbClr val="00B050"/>
                </a:solidFill>
              </a:rPr>
              <a:t>				from Glasgow to Fort William					through beautiful scenery</a:t>
            </a:r>
            <a:endParaRPr lang="en-GB" dirty="0"/>
          </a:p>
          <a:p>
            <a:endParaRPr lang="en-GB" dirty="0" smtClean="0"/>
          </a:p>
          <a:p>
            <a:pPr marL="3657600" lvl="8" indent="0">
              <a:buNone/>
            </a:pPr>
            <a:r>
              <a:rPr lang="en-GB" dirty="0" smtClean="0">
                <a:solidFill>
                  <a:srgbClr val="006B3F"/>
                </a:solidFill>
              </a:rPr>
              <a:t>	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749" y="3819525"/>
            <a:ext cx="40862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93" y="1196752"/>
            <a:ext cx="8416052" cy="4899248"/>
          </a:xfrm>
        </p:spPr>
        <p:txBody>
          <a:bodyPr/>
          <a:lstStyle/>
          <a:p>
            <a:endParaRPr lang="en-GB" dirty="0" smtClean="0"/>
          </a:p>
          <a:p>
            <a:r>
              <a:rPr lang="en-GB" sz="2800" dirty="0"/>
              <a:t>Each learner must watch/listen to at least 2 songs (also for homework) and write questions to ask to those learners in the next </a:t>
            </a:r>
            <a:r>
              <a:rPr lang="en-GB" sz="2800" dirty="0" smtClean="0"/>
              <a:t>class </a:t>
            </a:r>
            <a:r>
              <a:rPr lang="en-GB" sz="2800" dirty="0" smtClean="0">
                <a:sym typeface="Wingdings"/>
              </a:rPr>
              <a:t> speaking activity</a:t>
            </a:r>
            <a:endParaRPr lang="en-GB" sz="2800" dirty="0" smtClean="0"/>
          </a:p>
          <a:p>
            <a:r>
              <a:rPr lang="en-GB" sz="2800" dirty="0"/>
              <a:t>A few days later learners get into groups of 3, choose a song and play at being teacher by designing their own activities round a song they liked </a:t>
            </a:r>
          </a:p>
          <a:p>
            <a:r>
              <a:rPr lang="en-GB" sz="2800" dirty="0" smtClean="0"/>
              <a:t>Groups </a:t>
            </a:r>
            <a:r>
              <a:rPr lang="en-GB" sz="2800" dirty="0"/>
              <a:t>exchange activities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9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Maria.Heron\AppData\Local\Microsoft\Windows\Temporary Internet Files\Content.IE5\GY57SK13\MM90030347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7" y="4014788"/>
            <a:ext cx="2261164" cy="16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449" y="551647"/>
            <a:ext cx="533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GB" sz="2800" b="1" dirty="0">
                <a:solidFill>
                  <a:srgbClr val="DA1B2C"/>
                </a:solidFill>
                <a:latin typeface="Calibri" pitchFamily="34" charset="0"/>
              </a:rPr>
              <a:t>Teach a man to fish…</a:t>
            </a:r>
          </a:p>
        </p:txBody>
      </p:sp>
    </p:spTree>
    <p:extLst>
      <p:ext uri="{BB962C8B-B14F-4D97-AF65-F5344CB8AC3E}">
        <p14:creationId xmlns:p14="http://schemas.microsoft.com/office/powerpoint/2010/main" val="167033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93" y="2130427"/>
            <a:ext cx="8416052" cy="4689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86" y="2722652"/>
            <a:ext cx="6930867" cy="291614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‘You cannot teach _____ a man anything, you can only help him _____ it within ______.’</a:t>
            </a:r>
          </a:p>
          <a:p>
            <a:pPr algn="l"/>
            <a:r>
              <a:rPr lang="en-GB" sz="4000" dirty="0" smtClean="0"/>
              <a:t>G_____ G______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37B7-DEEA-41C0-A51E-EACEE4BFDEB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93" y="1510302"/>
            <a:ext cx="8416052" cy="39760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594" y="2578813"/>
            <a:ext cx="8416052" cy="3059987"/>
          </a:xfrm>
        </p:spPr>
        <p:txBody>
          <a:bodyPr/>
          <a:lstStyle/>
          <a:p>
            <a:pPr algn="l"/>
            <a:r>
              <a:rPr lang="en-GB" sz="4000" dirty="0"/>
              <a:t>‘You cannot </a:t>
            </a:r>
            <a:r>
              <a:rPr lang="en-GB" sz="4000" dirty="0" smtClean="0">
                <a:solidFill>
                  <a:srgbClr val="FF0000"/>
                </a:solidFill>
              </a:rPr>
              <a:t>teach</a:t>
            </a:r>
            <a:r>
              <a:rPr lang="en-GB" sz="4000" dirty="0" smtClean="0"/>
              <a:t> </a:t>
            </a:r>
            <a:r>
              <a:rPr lang="en-GB" sz="4000" dirty="0"/>
              <a:t>a man anything, you can only help him </a:t>
            </a:r>
            <a:r>
              <a:rPr lang="en-GB" sz="4000" dirty="0" smtClean="0">
                <a:solidFill>
                  <a:srgbClr val="FF0000"/>
                </a:solidFill>
              </a:rPr>
              <a:t>find</a:t>
            </a:r>
            <a:r>
              <a:rPr lang="en-GB" sz="4000" dirty="0" smtClean="0"/>
              <a:t> it </a:t>
            </a:r>
            <a:r>
              <a:rPr lang="en-GB" sz="4000" dirty="0"/>
              <a:t>within </a:t>
            </a:r>
            <a:r>
              <a:rPr lang="en-GB" sz="4000" dirty="0">
                <a:solidFill>
                  <a:srgbClr val="FF0000"/>
                </a:solidFill>
              </a:rPr>
              <a:t>himself</a:t>
            </a:r>
            <a:r>
              <a:rPr lang="en-GB" sz="4000" dirty="0"/>
              <a:t>.’</a:t>
            </a:r>
          </a:p>
          <a:p>
            <a:pPr algn="l"/>
            <a:r>
              <a:rPr lang="en-GB" sz="4000" dirty="0" smtClean="0"/>
              <a:t>G</a:t>
            </a:r>
            <a:r>
              <a:rPr lang="en-GB" sz="4000" dirty="0" smtClean="0">
                <a:solidFill>
                  <a:srgbClr val="FF0000"/>
                </a:solidFill>
              </a:rPr>
              <a:t>alileo</a:t>
            </a:r>
            <a:r>
              <a:rPr lang="en-GB" sz="4000" dirty="0" smtClean="0"/>
              <a:t> G</a:t>
            </a:r>
            <a:r>
              <a:rPr lang="en-GB" sz="4000" dirty="0" smtClean="0">
                <a:solidFill>
                  <a:srgbClr val="FF0000"/>
                </a:solidFill>
              </a:rPr>
              <a:t>alilei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37B7-DEEA-41C0-A51E-EACEE4BFDEB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8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 these three questions with your partners: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What is learner autonomy</a:t>
            </a:r>
            <a:r>
              <a:rPr lang="en-GB" sz="4000" dirty="0" smtClean="0"/>
              <a:t>?</a:t>
            </a:r>
          </a:p>
          <a:p>
            <a:r>
              <a:rPr lang="en-GB" sz="4000" dirty="0"/>
              <a:t>Why would students want to be in control of their own learning</a:t>
            </a:r>
            <a:r>
              <a:rPr lang="en-GB" sz="4000" dirty="0" smtClean="0"/>
              <a:t>?</a:t>
            </a:r>
            <a:r>
              <a:rPr lang="en-GB" sz="4000" dirty="0"/>
              <a:t> </a:t>
            </a:r>
            <a:endParaRPr lang="en-GB" sz="4000" dirty="0" smtClean="0"/>
          </a:p>
          <a:p>
            <a:r>
              <a:rPr lang="en-GB" sz="4000" dirty="0" smtClean="0"/>
              <a:t>What </a:t>
            </a:r>
            <a:r>
              <a:rPr lang="en-GB" sz="4000" dirty="0"/>
              <a:t>are the advantages of learner autonomy?</a:t>
            </a:r>
            <a:endParaRPr lang="en-GB" sz="4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learner autonomy?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95" y="1528281"/>
            <a:ext cx="7954961" cy="455136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‘The ability to take charge of one’s own learning’ (</a:t>
            </a:r>
            <a:r>
              <a:rPr lang="en-GB" sz="4800" dirty="0" err="1" smtClean="0"/>
              <a:t>Holec</a:t>
            </a:r>
            <a:r>
              <a:rPr lang="en-GB" sz="4800" dirty="0" smtClean="0"/>
              <a:t>, 1981, quoted in Benson &amp; </a:t>
            </a:r>
            <a:r>
              <a:rPr lang="en-GB" sz="4800" dirty="0" err="1" smtClean="0"/>
              <a:t>Voller</a:t>
            </a:r>
            <a:r>
              <a:rPr lang="en-GB" sz="4800" dirty="0" smtClean="0"/>
              <a:t> 1997, p.1)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3456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would students want to be in control of their own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To have freedom to make decisions regarding their learning: what to study, when to study &amp; for how long.</a:t>
            </a:r>
          </a:p>
          <a:p>
            <a:r>
              <a:rPr lang="en-GB" sz="3200" dirty="0" smtClean="0"/>
              <a:t>To set their own goals and objectives</a:t>
            </a:r>
          </a:p>
          <a:p>
            <a:r>
              <a:rPr lang="en-GB" sz="3200" dirty="0" smtClean="0"/>
              <a:t>To have an element of choice which they don’t necessarily have in the classroom when working through a </a:t>
            </a:r>
            <a:r>
              <a:rPr lang="en-GB" sz="3200" dirty="0" err="1" smtClean="0"/>
              <a:t>coursebook</a:t>
            </a:r>
            <a:r>
              <a:rPr lang="en-GB" sz="3200" dirty="0" smtClean="0"/>
              <a:t> or set of materials.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429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advantages of learner autonomy?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 will give students a set of skills which they can apply in other disciplines</a:t>
            </a:r>
          </a:p>
          <a:p>
            <a:r>
              <a:rPr lang="en-GB" sz="2800" dirty="0" smtClean="0"/>
              <a:t>It will develop skills that will help them be more independent</a:t>
            </a:r>
          </a:p>
          <a:p>
            <a:r>
              <a:rPr lang="en-GB" sz="2800" dirty="0" smtClean="0"/>
              <a:t>It will encourage them to take risks and experiment in ways which they may not employ in the classroom</a:t>
            </a:r>
          </a:p>
          <a:p>
            <a:r>
              <a:rPr lang="en-GB" sz="2800" dirty="0" smtClean="0"/>
              <a:t>The materials can be tailored to their own needs and interests and this will increase motivation to learn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516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 or reality?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Isolation</a:t>
            </a:r>
          </a:p>
          <a:p>
            <a:r>
              <a:rPr lang="en-GB" dirty="0" smtClean="0"/>
              <a:t>Role reversal</a:t>
            </a:r>
          </a:p>
          <a:p>
            <a:r>
              <a:rPr lang="en-GB" dirty="0" smtClean="0"/>
              <a:t>Reflection</a:t>
            </a:r>
          </a:p>
          <a:p>
            <a:r>
              <a:rPr lang="en-GB" dirty="0" smtClean="0"/>
              <a:t>Teacher becomes redundant</a:t>
            </a:r>
          </a:p>
          <a:p>
            <a:r>
              <a:rPr lang="en-GB" dirty="0" smtClean="0"/>
              <a:t>A western concept</a:t>
            </a:r>
          </a:p>
          <a:p>
            <a:r>
              <a:rPr lang="en-GB" dirty="0" smtClean="0"/>
              <a:t>Complaining</a:t>
            </a:r>
          </a:p>
          <a:p>
            <a:r>
              <a:rPr lang="en-GB" dirty="0" smtClean="0"/>
              <a:t>Coming out of comfort zones</a:t>
            </a:r>
          </a:p>
          <a:p>
            <a:r>
              <a:rPr lang="en-GB" dirty="0" smtClean="0"/>
              <a:t>Technology enhances learning</a:t>
            </a:r>
          </a:p>
          <a:p>
            <a:r>
              <a:rPr lang="en-GB" dirty="0" smtClean="0"/>
              <a:t>Increase workload for teachers &amp; learners</a:t>
            </a:r>
            <a:endParaRPr lang="en-GB" dirty="0"/>
          </a:p>
        </p:txBody>
      </p:sp>
      <p:pic>
        <p:nvPicPr>
          <p:cNvPr id="6" name="Picture 5" descr="http://209.251.63.179/wp-content/uploads/2014/07/6a00d8357f3f2969e2017c3889b374970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3" y="332656"/>
            <a:ext cx="2213339" cy="13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14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Norwich – where is it?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15" y="1524000"/>
            <a:ext cx="5176931" cy="4454352"/>
          </a:xfrm>
          <a:prstGeom prst="rect">
            <a:avLst/>
          </a:pr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</p:pic>
      <p:cxnSp>
        <p:nvCxnSpPr>
          <p:cNvPr id="7" name="Straight Arrow Connector 6"/>
          <p:cNvCxnSpPr/>
          <p:nvPr/>
        </p:nvCxnSpPr>
        <p:spPr>
          <a:xfrm flipH="1">
            <a:off x="6743956" y="4462424"/>
            <a:ext cx="915792" cy="482937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02081" y="5345596"/>
            <a:ext cx="1043615" cy="99628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49028" y="4303655"/>
            <a:ext cx="389856" cy="800472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51180" y="4235189"/>
            <a:ext cx="124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Norwich</a:t>
            </a:r>
            <a:endParaRPr lang="en-GB" dirty="0">
              <a:solidFill>
                <a:srgbClr val="00693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5696" y="5260558"/>
            <a:ext cx="124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London</a:t>
            </a:r>
            <a:endParaRPr lang="en-GB" dirty="0">
              <a:solidFill>
                <a:srgbClr val="00693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9028" y="3851756"/>
            <a:ext cx="16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Cambridge</a:t>
            </a:r>
            <a:endParaRPr lang="en-GB" dirty="0">
              <a:solidFill>
                <a:srgbClr val="006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4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Helping learners analyse their specific language needs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7938" y="1428737"/>
          <a:ext cx="6230707" cy="4809509"/>
        </p:xfrm>
        <a:graphic>
          <a:graphicData uri="http://schemas.openxmlformats.org/drawingml/2006/table">
            <a:tbl>
              <a:tblPr/>
              <a:tblGrid>
                <a:gridCol w="2076453"/>
                <a:gridCol w="2077127"/>
                <a:gridCol w="2077127"/>
              </a:tblGrid>
              <a:tr h="834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 smtClean="0">
                          <a:latin typeface="Calibri"/>
                          <a:ea typeface="PMingLiU"/>
                          <a:cs typeface="Times New Roman"/>
                        </a:rPr>
                        <a:t>READING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PMingLiU"/>
                          <a:cs typeface="Times New Roman"/>
                        </a:rPr>
                        <a:t>Areas </a:t>
                      </a:r>
                      <a:r>
                        <a:rPr lang="en-US" sz="1000" dirty="0">
                          <a:latin typeface="Calibri"/>
                          <a:ea typeface="PMingLiU"/>
                          <a:cs typeface="Times New Roman"/>
                        </a:rPr>
                        <a:t>I need to work on</a:t>
                      </a: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PMingLiU"/>
                          <a:cs typeface="Times New Roman"/>
                        </a:rPr>
                        <a:t>How important this is for me</a:t>
                      </a: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Calibri"/>
                          <a:ea typeface="PMingLiU"/>
                          <a:cs typeface="Times New Roman"/>
                        </a:rPr>
                        <a:t>1 = not important; 2 = not very important; 3 = fairly important …. 5 = top priority</a:t>
                      </a: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PMingLiU"/>
                          <a:cs typeface="Times New Roman"/>
                        </a:rPr>
                        <a:t>How I will do this</a:t>
                      </a: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PMingLiU"/>
                          <a:cs typeface="Times New Roman"/>
                        </a:rPr>
                        <a:t>I find it difficult to get the general idea of a text.  I need to do this for an exam or to find out if a text or article is worth reading</a:t>
                      </a: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PMingLiU"/>
                          <a:cs typeface="Times New Roman"/>
                        </a:rPr>
                        <a:t>I need practice in finding specific information in a text (e.g. to answer exam questions)</a:t>
                      </a: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PMingLiU"/>
                          <a:cs typeface="Times New Roman"/>
                        </a:rPr>
                        <a:t>I want to practise how to guess the meaning of unfamiliar words from the surrounding context, rather than have to look up every word in a dictionary</a:t>
                      </a: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PMingLiU"/>
                          <a:cs typeface="Times New Roman"/>
                        </a:rPr>
                        <a:t>I need to improve my reading speed</a:t>
                      </a: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PMingLiU"/>
                          <a:cs typeface="Times New Roman"/>
                        </a:rPr>
                        <a:t>I find it difficult to understand what isn’t said but is implied in a text</a:t>
                      </a: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PMingLiU"/>
                          <a:cs typeface="Times New Roman"/>
                        </a:rPr>
                        <a:t>I need practice in understanding the structure of a text</a:t>
                      </a: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PMingLiU"/>
                          <a:cs typeface="Times New Roman"/>
                        </a:rPr>
                        <a:t>I find it difficult to </a:t>
                      </a:r>
                      <a:r>
                        <a:rPr lang="en-GB" sz="900">
                          <a:latin typeface="Calibri"/>
                          <a:ea typeface="PMingLiU"/>
                          <a:cs typeface="Times New Roman"/>
                        </a:rPr>
                        <a:t>deal with complex sentences or a lot of information in a text</a:t>
                      </a: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4675" marR="64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79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Autonomy and study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do you get started?</a:t>
            </a:r>
          </a:p>
          <a:p>
            <a:r>
              <a:rPr lang="en-GB" dirty="0" smtClean="0"/>
              <a:t>Vocab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Listening</a:t>
            </a:r>
          </a:p>
          <a:p>
            <a:r>
              <a:rPr lang="en-GB" dirty="0" smtClean="0"/>
              <a:t>Speaking</a:t>
            </a:r>
          </a:p>
          <a:p>
            <a:r>
              <a:rPr lang="en-GB" dirty="0" smtClean="0"/>
              <a:t>Writing</a:t>
            </a:r>
          </a:p>
          <a:p>
            <a:endParaRPr lang="en-GB" dirty="0"/>
          </a:p>
        </p:txBody>
      </p:sp>
      <p:pic>
        <p:nvPicPr>
          <p:cNvPr id="4" name="theImage" descr="Stock image of 'Beautiful woman thinking many ideas and looking up on grey background'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2" y="1700810"/>
            <a:ext cx="2787194" cy="1656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02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and share strategies for learning vocab (e.g. inferring meaning from context; use of online dictionaries)</a:t>
            </a:r>
          </a:p>
          <a:p>
            <a:r>
              <a:rPr lang="en-US" dirty="0" smtClean="0"/>
              <a:t>Keep a vocabulary box in the classroom &amp; use it for different activities</a:t>
            </a:r>
          </a:p>
          <a:p>
            <a:r>
              <a:rPr lang="en-US" dirty="0" smtClean="0"/>
              <a:t>Encourage learners to record new lexis in a systematic and effective way (e.g. vocab note-books)</a:t>
            </a:r>
          </a:p>
          <a:p>
            <a:r>
              <a:rPr lang="en-US" dirty="0" smtClean="0"/>
              <a:t>Put new expressions/idioms/collocations round the room but only bits of it for students to try and test themselves </a:t>
            </a:r>
          </a:p>
          <a:p>
            <a:endParaRPr lang="en-US" dirty="0"/>
          </a:p>
        </p:txBody>
      </p:sp>
      <p:pic>
        <p:nvPicPr>
          <p:cNvPr id="5122" name="Picture 2" descr="C:\Users\Maria.Heron\AppData\Local\Microsoft\Windows\Temporary Internet Files\Content.IE5\FLCJWO6R\MP9003096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56" y="332656"/>
            <a:ext cx="1637394" cy="10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3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two weeks learners have to find an article (e.g. from an academic journal, newspaper) and </a:t>
            </a:r>
            <a:r>
              <a:rPr lang="en-US" dirty="0" err="1" smtClean="0"/>
              <a:t>summarise</a:t>
            </a:r>
            <a:r>
              <a:rPr lang="en-US" dirty="0" smtClean="0"/>
              <a:t> it to their peers.</a:t>
            </a:r>
          </a:p>
          <a:p>
            <a:r>
              <a:rPr lang="en-US" dirty="0" smtClean="0"/>
              <a:t>Learners have to follow the news of a particular country (they choose a different country every month) using different sources (e.g. </a:t>
            </a:r>
            <a:r>
              <a:rPr lang="en-US" dirty="0" smtClean="0">
                <a:hlinkClick r:id="rId2"/>
              </a:rPr>
              <a:t>www.bbc.co.uk</a:t>
            </a:r>
            <a:r>
              <a:rPr lang="en-US" dirty="0" smtClean="0"/>
              <a:t> ; </a:t>
            </a:r>
            <a:r>
              <a:rPr lang="en-US" dirty="0" smtClean="0">
                <a:hlinkClick r:id="rId3"/>
              </a:rPr>
              <a:t>www.thetimes.co.uk</a:t>
            </a:r>
            <a:r>
              <a:rPr lang="en-US" dirty="0" smtClean="0"/>
              <a:t> ) &amp; report the most significant news to their peers.</a:t>
            </a:r>
          </a:p>
          <a:p>
            <a:r>
              <a:rPr lang="en-US" dirty="0" smtClean="0"/>
              <a:t>Read articles from newspapers, magazines or websites about their hobbies/interests</a:t>
            </a:r>
          </a:p>
          <a:p>
            <a:r>
              <a:rPr lang="en-US" dirty="0" smtClean="0"/>
              <a:t>Read free online newspapers, magazines &amp; books</a:t>
            </a:r>
          </a:p>
          <a:p>
            <a:r>
              <a:rPr lang="en-US" dirty="0" smtClean="0"/>
              <a:t>Students find a poem they like and take it in turns to read it to the class at the start of each lesson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aria.Heron\AppData\Local\Microsoft\Windows\Temporary Internet Files\Content.IE5\O03JUQZJ\MC9004379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27" y="289587"/>
            <a:ext cx="1403481" cy="12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Listening to authentic materials (e.g. podcasts; news videos; interviews) with and then without sub-titles; with and without a script; taking notes &amp; comparing them with the script; rewinding; listening again after a few days</a:t>
            </a:r>
          </a:p>
          <a:p>
            <a:r>
              <a:rPr lang="en-US" sz="2800" dirty="0" smtClean="0"/>
              <a:t>Watching videos in English with subtitles in L1 &amp; then with subtitles in L2</a:t>
            </a:r>
          </a:p>
          <a:p>
            <a:r>
              <a:rPr lang="en-US" sz="2800" dirty="0" smtClean="0"/>
              <a:t>Listening and watching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from websites aimed at learners (e.g. </a:t>
            </a:r>
            <a:r>
              <a:rPr lang="en-US" sz="2800" dirty="0" smtClean="0">
                <a:hlinkClick r:id="rId2"/>
              </a:rPr>
              <a:t>www.bbc.co.uk/learningenglish</a:t>
            </a:r>
            <a:r>
              <a:rPr lang="en-US" sz="2800" dirty="0" smtClean="0"/>
              <a:t> ; </a:t>
            </a:r>
            <a:r>
              <a:rPr lang="en-US" sz="2800" dirty="0" smtClean="0">
                <a:hlinkClick r:id="rId3"/>
              </a:rPr>
              <a:t>www.learnenglish.britishcouncil.org</a:t>
            </a:r>
            <a:r>
              <a:rPr lang="en-US" sz="2800" dirty="0" smtClean="0"/>
              <a:t> )</a:t>
            </a:r>
          </a:p>
          <a:p>
            <a:r>
              <a:rPr lang="en-US" sz="2800" dirty="0" smtClean="0"/>
              <a:t>Listening and watching talks/lectures: </a:t>
            </a:r>
            <a:r>
              <a:rPr lang="en-GB" sz="2800" u="sng" dirty="0">
                <a:hlinkClick r:id="rId4"/>
              </a:rPr>
              <a:t>https://www.ted.com/talks/browse</a:t>
            </a:r>
            <a:endParaRPr lang="en-GB" sz="2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3" y="274961"/>
            <a:ext cx="1430183" cy="10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Learners find a Skype partner who is studying English but in a different country &amp; chat once a week</a:t>
            </a:r>
          </a:p>
          <a:p>
            <a:r>
              <a:rPr lang="en-US" dirty="0" smtClean="0"/>
              <a:t>Learners go to </a:t>
            </a:r>
            <a:r>
              <a:rPr lang="en-US" dirty="0" smtClean="0">
                <a:hlinkClick r:id="rId2"/>
              </a:rPr>
              <a:t>www.EnglishCentral.com</a:t>
            </a:r>
            <a:r>
              <a:rPr lang="en-US" dirty="0" smtClean="0"/>
              <a:t> &amp; choose a video by topic or level.  They watch with subtitles &amp; then record same video to get immediate pronunciation feedback</a:t>
            </a:r>
          </a:p>
          <a:p>
            <a:r>
              <a:rPr lang="en-US" dirty="0" smtClean="0"/>
              <a:t>Learners go to </a:t>
            </a:r>
            <a:r>
              <a:rPr lang="en-US" dirty="0" smtClean="0">
                <a:hlinkClick r:id="rId3"/>
              </a:rPr>
              <a:t>www.voicethread.com</a:t>
            </a:r>
            <a:r>
              <a:rPr lang="en-US" dirty="0" smtClean="0"/>
              <a:t> to download an image and comment on it or video a presentation &amp; invite friends to comment </a:t>
            </a:r>
          </a:p>
          <a:p>
            <a:endParaRPr lang="en-US" dirty="0"/>
          </a:p>
        </p:txBody>
      </p:sp>
      <p:pic>
        <p:nvPicPr>
          <p:cNvPr id="3074" name="Picture 2" descr="C:\Users\Maria.Heron\AppData\Local\Microsoft\Windows\Temporary Internet Files\Content.IE5\L6HRSPJJ\MM90023476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90" y="476673"/>
            <a:ext cx="178864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0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Teacher uses a correction code for learners to self-correct &amp; the same piece of writing goes backwards and forwards many times</a:t>
            </a:r>
          </a:p>
          <a:p>
            <a:r>
              <a:rPr lang="en-US" sz="3600" dirty="0" smtClean="0"/>
              <a:t>Learners keep a reflective diary in English, the teachers collects once a week and only comments on content  </a:t>
            </a:r>
            <a:endParaRPr lang="en-US" sz="3600" dirty="0"/>
          </a:p>
        </p:txBody>
      </p:sp>
      <p:pic>
        <p:nvPicPr>
          <p:cNvPr id="4098" name="Picture 2" descr="C:\Users\Maria.Heron\AppData\Local\Microsoft\Windows\Temporary Internet Files\Content.IE5\GY57SK13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84" y="431387"/>
            <a:ext cx="1169569" cy="11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7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Maria’s Correction code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art.			Article problem (a, an, the)</a:t>
            </a:r>
          </a:p>
          <a:p>
            <a:r>
              <a:rPr lang="en-GB" dirty="0"/>
              <a:t>T.			Wrong tense</a:t>
            </a:r>
          </a:p>
          <a:p>
            <a:r>
              <a:rPr lang="en-GB" dirty="0"/>
              <a:t>v. 			Verb problem (e.g. wrongly formed, doesn’t agree)</a:t>
            </a:r>
          </a:p>
          <a:p>
            <a:r>
              <a:rPr lang="en-GB" dirty="0"/>
              <a:t>n.			Noun problem (e.g. plural/singular)</a:t>
            </a:r>
          </a:p>
          <a:p>
            <a:r>
              <a:rPr lang="en-GB" dirty="0"/>
              <a:t>prep.			Preposition problem</a:t>
            </a:r>
          </a:p>
          <a:p>
            <a:r>
              <a:rPr lang="en-GB" dirty="0"/>
              <a:t>/\			Missing word or words</a:t>
            </a:r>
          </a:p>
          <a:p>
            <a:r>
              <a:rPr lang="en-GB" dirty="0"/>
              <a:t>/			Extra word or words that are not needed</a:t>
            </a:r>
          </a:p>
          <a:p>
            <a:r>
              <a:rPr lang="en-GB" dirty="0" err="1"/>
              <a:t>ww</a:t>
            </a:r>
            <a:r>
              <a:rPr lang="en-GB" dirty="0"/>
              <a:t>.			Wrong word or expression</a:t>
            </a:r>
          </a:p>
          <a:p>
            <a:r>
              <a:rPr lang="en-GB" dirty="0" err="1"/>
              <a:t>wo</a:t>
            </a:r>
            <a:r>
              <a:rPr lang="en-GB" dirty="0"/>
              <a:t>. 			Wrong word order</a:t>
            </a:r>
          </a:p>
          <a:p>
            <a:r>
              <a:rPr lang="en-GB" dirty="0" err="1"/>
              <a:t>p.o.s</a:t>
            </a:r>
            <a:r>
              <a:rPr lang="en-GB" dirty="0"/>
              <a:t>.			Wrong part of speech (noun, verb, adjective, </a:t>
            </a:r>
            <a:r>
              <a:rPr lang="en-GB" dirty="0" smtClean="0"/>
              <a:t>etc.)</a:t>
            </a:r>
            <a:endParaRPr lang="en-GB" dirty="0"/>
          </a:p>
          <a:p>
            <a:r>
              <a:rPr lang="en-GB" dirty="0"/>
              <a:t>gr.			Other grammar problem</a:t>
            </a:r>
          </a:p>
          <a:p>
            <a:r>
              <a:rPr lang="en-GB" dirty="0"/>
              <a:t>sp.			Spelling</a:t>
            </a:r>
          </a:p>
          <a:p>
            <a:r>
              <a:rPr lang="en-GB" dirty="0"/>
              <a:t>P.			Punctuation (e.g. capital letters, full stops)</a:t>
            </a:r>
          </a:p>
          <a:p>
            <a:r>
              <a:rPr lang="en-GB" dirty="0"/>
              <a:t>reg. 			Register (e.g. formal/informal)</a:t>
            </a:r>
          </a:p>
          <a:p>
            <a:r>
              <a:rPr lang="en-GB" dirty="0"/>
              <a:t>para. 			New paragraph needed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00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831710" y="6470700"/>
            <a:ext cx="3439121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©Mewald/W</a:t>
            </a:r>
            <a:r>
              <a:rPr lang="de-DE"/>
              <a:t>a</a:t>
            </a: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llner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932992" y="6470703"/>
            <a:ext cx="4792745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e-DE" sz="1100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WWW.PALM-EDU.EU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0" y="3514801"/>
            <a:ext cx="9901238" cy="10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lang="de-DE"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Promoting authentic language acquisition in multilingual contexts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507654" y="1411550"/>
            <a:ext cx="2638706" cy="1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6517" y="545975"/>
            <a:ext cx="2898256" cy="1531500"/>
          </a:xfrm>
          <a:prstGeom prst="wedgeEllipseCallout">
            <a:avLst>
              <a:gd name="adj1" fmla="val 63022"/>
              <a:gd name="adj2" fmla="val 42168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We produce 1500 texts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our first languages and </a:t>
            </a:r>
          </a:p>
        </p:txBody>
      </p:sp>
      <p:sp>
        <p:nvSpPr>
          <p:cNvPr id="131" name="Shape 131"/>
          <p:cNvSpPr/>
          <p:nvPr/>
        </p:nvSpPr>
        <p:spPr>
          <a:xfrm>
            <a:off x="7345178" y="213075"/>
            <a:ext cx="2493501" cy="2290500"/>
          </a:xfrm>
          <a:prstGeom prst="wedgeEllipseCallout">
            <a:avLst>
              <a:gd name="adj1" fmla="val -87715"/>
              <a:gd name="adj2" fmla="val 35064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... use 750 </a:t>
            </a:r>
            <a:b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</a:b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tasks and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300 activities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acquiring additional languages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44204" y="4887925"/>
            <a:ext cx="9694637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 b="1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ENGLISH   FRENCH    GERMAN   GREEK   HUNGARIAN    ITALIAN   LADIN    SPANISH </a:t>
            </a:r>
          </a:p>
        </p:txBody>
      </p:sp>
    </p:spTree>
    <p:extLst>
      <p:ext uri="{BB962C8B-B14F-4D97-AF65-F5344CB8AC3E}">
        <p14:creationId xmlns:p14="http://schemas.microsoft.com/office/powerpoint/2010/main" val="30838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Benson, </a:t>
            </a:r>
            <a:r>
              <a:rPr lang="en-US" dirty="0" smtClean="0"/>
              <a:t>P. </a:t>
            </a:r>
            <a:r>
              <a:rPr lang="en-US" dirty="0"/>
              <a:t>&amp; </a:t>
            </a:r>
            <a:r>
              <a:rPr lang="en-US" dirty="0" err="1"/>
              <a:t>Voller</a:t>
            </a:r>
            <a:r>
              <a:rPr lang="en-US" dirty="0"/>
              <a:t>, </a:t>
            </a:r>
            <a:r>
              <a:rPr lang="en-US" dirty="0" smtClean="0"/>
              <a:t>P. (1997).  </a:t>
            </a:r>
            <a:r>
              <a:rPr lang="en-US" i="1" dirty="0"/>
              <a:t>Autonomy &amp; Independence in Language Learning. </a:t>
            </a:r>
            <a:r>
              <a:rPr lang="en-US" i="1" dirty="0" smtClean="0"/>
              <a:t>Harlow: </a:t>
            </a:r>
            <a:r>
              <a:rPr lang="en-US" dirty="0" smtClean="0"/>
              <a:t>Longman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to know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93" y="764704"/>
            <a:ext cx="8416052" cy="5331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sz="3200" b="1" dirty="0" smtClean="0"/>
              <a:t>When </a:t>
            </a:r>
            <a:r>
              <a:rPr lang="en-US" sz="3200" b="1" dirty="0"/>
              <a:t>I was a child I lived in New York and had a strong American accent.</a:t>
            </a:r>
          </a:p>
          <a:p>
            <a:r>
              <a:rPr lang="en-US" sz="3200" b="1" dirty="0"/>
              <a:t>I </a:t>
            </a:r>
            <a:r>
              <a:rPr lang="en-US" sz="3200" b="1" dirty="0" smtClean="0"/>
              <a:t>climb once a week but I have a phobia of heights.</a:t>
            </a:r>
            <a:endParaRPr lang="en-US" sz="3200" b="1" dirty="0"/>
          </a:p>
          <a:p>
            <a:r>
              <a:rPr lang="en-US" sz="3200" b="1" dirty="0"/>
              <a:t>I </a:t>
            </a:r>
            <a:r>
              <a:rPr lang="en-US" sz="3200" b="1" dirty="0" smtClean="0"/>
              <a:t>cook most evenings and enjoy trying out new recipes.</a:t>
            </a:r>
          </a:p>
          <a:p>
            <a:r>
              <a:rPr lang="en-US" sz="3200" b="1" dirty="0" smtClean="0"/>
              <a:t>I have a grandson who lives in Lisbon.</a:t>
            </a:r>
          </a:p>
          <a:p>
            <a:r>
              <a:rPr lang="en-US" sz="3200" b="1" dirty="0" smtClean="0"/>
              <a:t>I experienced earthquakes in Mexico, Kazakhstan, Chile and even in Norwich.</a:t>
            </a:r>
            <a:endParaRPr lang="en-US" sz="3200" b="1" dirty="0"/>
          </a:p>
          <a:p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4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998" y="2537717"/>
            <a:ext cx="393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Thank you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063766" y="498545"/>
            <a:ext cx="3017168" cy="183199"/>
          </a:xfrm>
          <a:prstGeom prst="rect">
            <a:avLst/>
          </a:prstGeom>
        </p:spPr>
        <p:txBody>
          <a:bodyPr/>
          <a:lstStyle/>
          <a:p>
            <a:r>
              <a:rPr lang="en-GB" sz="900" dirty="0" smtClean="0">
                <a:solidFill>
                  <a:schemeClr val="bg1"/>
                </a:solidFill>
              </a:rPr>
              <a:t>Maria Heron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063766" y="873931"/>
            <a:ext cx="3017168" cy="5445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900" b="0" dirty="0" smtClean="0">
                <a:solidFill>
                  <a:schemeClr val="bg1"/>
                </a:solidFill>
              </a:rPr>
              <a:t>M +44 (0) 1603-664473</a:t>
            </a:r>
          </a:p>
          <a:p>
            <a:pPr lvl="0"/>
            <a:r>
              <a:rPr lang="en-US" sz="900" b="0" smtClean="0">
                <a:solidFill>
                  <a:schemeClr val="bg1"/>
                </a:solidFill>
              </a:rPr>
              <a:t>E maria@nile-elt.com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063766" y="681743"/>
            <a:ext cx="3017168" cy="192187"/>
          </a:xfrm>
          <a:prstGeom prst="rect">
            <a:avLst/>
          </a:prstGeom>
        </p:spPr>
        <p:txBody>
          <a:bodyPr/>
          <a:lstStyle/>
          <a:p>
            <a:r>
              <a:rPr lang="en-GB" sz="900" b="0" dirty="0" smtClean="0">
                <a:solidFill>
                  <a:schemeClr val="bg1"/>
                </a:solidFill>
              </a:rPr>
              <a:t>Senior Trainer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892" y="481689"/>
            <a:ext cx="189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For more information please contact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0056586" y="11430"/>
            <a:ext cx="3253014" cy="1280160"/>
          </a:xfrm>
          <a:prstGeom prst="round2DiagRect">
            <a:avLst>
              <a:gd name="adj1" fmla="val 861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BACK PAGE</a:t>
            </a:r>
          </a:p>
          <a:p>
            <a:pPr>
              <a:spcAft>
                <a:spcPts val="600"/>
              </a:spcAft>
            </a:pPr>
            <a:r>
              <a:rPr lang="en-GB" sz="1050" dirty="0" smtClean="0"/>
              <a:t>Please add your name and contact details</a:t>
            </a:r>
          </a:p>
          <a:p>
            <a:pPr>
              <a:spcAft>
                <a:spcPts val="600"/>
              </a:spcAft>
            </a:pPr>
            <a:endParaRPr lang="en-GB" sz="1050" dirty="0"/>
          </a:p>
        </p:txBody>
      </p:sp>
      <p:pic>
        <p:nvPicPr>
          <p:cNvPr id="10" name="Picture 2" descr="\\MPL-OXF-DATA\International Marketing\BRANDING\LOGOS\Macmillan Education\Partner logos\NILE logos\Partnership logos\ME-NILE-Co-branding-logos (NILE-l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75" y="5940639"/>
            <a:ext cx="3110106" cy="8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5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801" y="116632"/>
            <a:ext cx="7953059" cy="762000"/>
          </a:xfrm>
        </p:spPr>
        <p:txBody>
          <a:bodyPr/>
          <a:lstStyle/>
          <a:p>
            <a:pPr algn="l"/>
            <a:r>
              <a:rPr lang="en-GB" dirty="0"/>
              <a:t>How do you define motivation?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93" y="1387010"/>
            <a:ext cx="8416052" cy="4708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 smtClean="0"/>
              <a:t>Dörnyei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/>
              <a:t>Ushioda</a:t>
            </a:r>
            <a:r>
              <a:rPr lang="en-GB" dirty="0"/>
              <a:t> (2011 p.3) define motivation as deriving ‘from the Latin verb ‘</a:t>
            </a:r>
            <a:r>
              <a:rPr lang="en-GB" dirty="0" err="1"/>
              <a:t>movere</a:t>
            </a:r>
            <a:r>
              <a:rPr lang="en-GB" dirty="0"/>
              <a:t>’ meaning to ‘move’.  What moves a person to make certain choices, to engage in action, to expend effort and persist in action’.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Dӧrnyei</a:t>
            </a:r>
            <a:r>
              <a:rPr lang="en-GB" dirty="0" smtClean="0"/>
              <a:t> </a:t>
            </a:r>
            <a:r>
              <a:rPr lang="en-GB" dirty="0"/>
              <a:t>(2014, p.519) also states that motivation ‘constantly interacts with cognitive and emotional issues</a:t>
            </a:r>
            <a:r>
              <a:rPr lang="en-GB" dirty="0" smtClean="0"/>
              <a:t>’.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300" b="1" dirty="0" err="1" smtClean="0"/>
              <a:t>Dörnyei</a:t>
            </a:r>
            <a:r>
              <a:rPr lang="en-GB" sz="1300" b="1" dirty="0"/>
              <a:t>, Z. and </a:t>
            </a:r>
            <a:r>
              <a:rPr lang="en-GB" sz="1300" b="1" dirty="0" err="1"/>
              <a:t>Ushioda</a:t>
            </a:r>
            <a:r>
              <a:rPr lang="en-GB" sz="1300" b="1" dirty="0"/>
              <a:t>, E.</a:t>
            </a:r>
            <a:r>
              <a:rPr lang="en-GB" sz="1300" dirty="0"/>
              <a:t> (2011). </a:t>
            </a:r>
            <a:r>
              <a:rPr lang="en-GB" sz="1300" i="1" dirty="0"/>
              <a:t>Teaching and Researching Motivation. </a:t>
            </a:r>
            <a:r>
              <a:rPr lang="en-GB" sz="1300" dirty="0"/>
              <a:t>(2</a:t>
            </a:r>
            <a:r>
              <a:rPr lang="en-GB" sz="1300" baseline="30000" dirty="0"/>
              <a:t>nd</a:t>
            </a:r>
            <a:r>
              <a:rPr lang="en-GB" sz="1300" dirty="0"/>
              <a:t> edition).  Harlow: Pearson Education Limited.</a:t>
            </a:r>
          </a:p>
          <a:p>
            <a:pPr marL="0" indent="0">
              <a:buNone/>
            </a:pPr>
            <a:r>
              <a:rPr lang="en-GB" sz="1300" b="1" dirty="0" err="1"/>
              <a:t>Dörnyei</a:t>
            </a:r>
            <a:r>
              <a:rPr lang="en-GB" sz="1300" b="1" dirty="0"/>
              <a:t>, Z.</a:t>
            </a:r>
            <a:r>
              <a:rPr lang="en-GB" sz="1300" dirty="0"/>
              <a:t> (2014). ‘Motivation in second language learning’.  In M. </a:t>
            </a:r>
            <a:r>
              <a:rPr lang="en-GB" sz="1300" dirty="0" err="1"/>
              <a:t>Celce</a:t>
            </a:r>
            <a:r>
              <a:rPr lang="en-GB" sz="1300" dirty="0"/>
              <a:t>-Murcia, D.M. Brinton and M.S. Snow (eds.). </a:t>
            </a:r>
            <a:r>
              <a:rPr lang="en-GB" sz="1300" i="1" dirty="0"/>
              <a:t>Teaching English as a </a:t>
            </a:r>
            <a:r>
              <a:rPr lang="en-GB" sz="1300" i="1" dirty="0" err="1" smtClean="0"/>
              <a:t>SecondForeign</a:t>
            </a:r>
            <a:r>
              <a:rPr lang="en-GB" sz="1300" i="1" dirty="0" smtClean="0"/>
              <a:t> </a:t>
            </a:r>
            <a:r>
              <a:rPr lang="en-GB" sz="1300" i="1" dirty="0"/>
              <a:t>Language </a:t>
            </a:r>
            <a:r>
              <a:rPr lang="en-GB" sz="1300" dirty="0"/>
              <a:t>(4</a:t>
            </a:r>
            <a:r>
              <a:rPr lang="en-GB" sz="1300" baseline="30000" dirty="0"/>
              <a:t>th</a:t>
            </a:r>
            <a:r>
              <a:rPr lang="en-GB" sz="1300" dirty="0"/>
              <a:t> edition). Boston, MA: National Geographic Learning/Cengage Learning, 518-531</a:t>
            </a:r>
            <a:r>
              <a:rPr lang="en-GB" sz="1300" dirty="0" smtClean="0"/>
              <a:t>.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82809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own definition: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/>
              <a:t>M</a:t>
            </a:r>
            <a:r>
              <a:rPr lang="en-GB" sz="4400" dirty="0" smtClean="0"/>
              <a:t>otivation </a:t>
            </a:r>
            <a:r>
              <a:rPr lang="en-GB" sz="4400" dirty="0"/>
              <a:t>is the drive and passion that moves you to make the effort to do something, to try and do it well and to stick with it.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8747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Motivation involves: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the </a:t>
            </a:r>
            <a:r>
              <a:rPr lang="en-GB" sz="3600" dirty="0"/>
              <a:t>reasons why we want to learn</a:t>
            </a:r>
          </a:p>
          <a:p>
            <a:r>
              <a:rPr lang="en-GB" sz="3600" dirty="0"/>
              <a:t>the strength of our desire to learn</a:t>
            </a:r>
          </a:p>
          <a:p>
            <a:r>
              <a:rPr lang="en-GB" sz="3600" dirty="0"/>
              <a:t>the kind of person we are</a:t>
            </a:r>
          </a:p>
          <a:p>
            <a:r>
              <a:rPr lang="en-GB" sz="3600" dirty="0"/>
              <a:t>the task</a:t>
            </a:r>
          </a:p>
          <a:p>
            <a:endParaRPr lang="en-GB" sz="3600" dirty="0"/>
          </a:p>
          <a:p>
            <a:r>
              <a:rPr lang="en-GB" sz="2400" i="1" dirty="0"/>
              <a:t>McDonough, S. 2007. ‘Motivation in ELT'. ELT Journal 61/4: 369-371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23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 motivating lesson for you? What are the ingredients?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</a:t>
            </a:r>
            <a:r>
              <a:rPr lang="en-GB" sz="2200" dirty="0" smtClean="0"/>
              <a:t>lear aims				relevance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engagement (e.g. with the topic)	appropriate </a:t>
            </a:r>
            <a:r>
              <a:rPr lang="en-GB" sz="2200" dirty="0"/>
              <a:t>level of </a:t>
            </a:r>
            <a:r>
              <a:rPr lang="en-GB" sz="2200" dirty="0" smtClean="0"/>
              <a:t>						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</a:t>
            </a:r>
            <a:r>
              <a:rPr lang="en-GB" sz="2200" dirty="0" smtClean="0"/>
              <a:t>ariety				different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different </a:t>
            </a:r>
            <a:r>
              <a:rPr lang="en-GB" sz="2200" dirty="0"/>
              <a:t>ways of </a:t>
            </a:r>
            <a:r>
              <a:rPr lang="en-GB" sz="2200" dirty="0" smtClean="0"/>
              <a:t>presenting		different </a:t>
            </a:r>
            <a:r>
              <a:rPr lang="en-GB" sz="2200" dirty="0"/>
              <a:t>interaction </a:t>
            </a:r>
            <a:r>
              <a:rPr lang="en-GB" sz="2200" dirty="0" smtClean="0"/>
              <a:t>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</a:t>
            </a:r>
            <a:r>
              <a:rPr lang="en-GB" sz="2200" dirty="0" smtClean="0"/>
              <a:t>ace					good seating arrangements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teacher enthusiasm			learner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ways </a:t>
            </a:r>
            <a:r>
              <a:rPr lang="en-GB" sz="2200" dirty="0"/>
              <a:t>of dealing with </a:t>
            </a:r>
            <a:r>
              <a:rPr lang="en-GB" sz="2200" dirty="0" smtClean="0"/>
              <a:t>errors 		learner autonomy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4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Students tell each other about their weekends to practise the past simple tense</a:t>
            </a:r>
            <a:r>
              <a:rPr lang="en-GB" dirty="0" smtClean="0"/>
              <a:t>.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Students compare classroom/materials/tools/two paintings in the classroom to practise comparatives.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Students change sentences in a </a:t>
            </a:r>
            <a:r>
              <a:rPr lang="en-GB" dirty="0" err="1"/>
              <a:t>coursebook</a:t>
            </a:r>
            <a:r>
              <a:rPr lang="en-GB" dirty="0"/>
              <a:t> from direct to reported speech or active to passive</a:t>
            </a:r>
            <a:r>
              <a:rPr lang="en-GB" dirty="0" smtClean="0"/>
              <a:t>.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Students write sentences about a picture to practise </a:t>
            </a:r>
            <a:r>
              <a:rPr lang="en-GB" i="1" dirty="0"/>
              <a:t>there is/there are </a:t>
            </a:r>
            <a:r>
              <a:rPr lang="en-GB" dirty="0"/>
              <a:t>or present continuous</a:t>
            </a:r>
            <a:r>
              <a:rPr lang="en-GB" dirty="0" smtClean="0"/>
              <a:t>.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Students match vocabulary to definitions.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r>
              <a:rPr lang="en-GB" dirty="0" smtClean="0"/>
              <a:t>Students </a:t>
            </a:r>
            <a:r>
              <a:rPr lang="en-GB" dirty="0"/>
              <a:t>write a list of instructions for a process/sports activity.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0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motivating tasks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Treasure hunt with collocations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Exaggerated accidents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Leisure time activity using </a:t>
            </a:r>
            <a:r>
              <a:rPr lang="en-GB" dirty="0" err="1" smtClean="0"/>
              <a:t>plasticine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sticker on my back (‘Creating Motivation’ by C. Pugliese)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Digital task using photos on mobiles: ‘Got it!’ (‘</a:t>
            </a:r>
            <a:r>
              <a:rPr lang="en-GB" dirty="0"/>
              <a:t>G</a:t>
            </a:r>
            <a:r>
              <a:rPr lang="en-GB" dirty="0" smtClean="0"/>
              <a:t>oing Mobile’ by G. </a:t>
            </a:r>
            <a:r>
              <a:rPr lang="en-GB" dirty="0" err="1" smtClean="0"/>
              <a:t>Dudeney</a:t>
            </a:r>
            <a:r>
              <a:rPr lang="en-GB" dirty="0" smtClean="0"/>
              <a:t> &amp; N. </a:t>
            </a:r>
            <a:r>
              <a:rPr lang="en-GB" dirty="0" err="1" smtClean="0"/>
              <a:t>Hockly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Digital task using WhatsApp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Spelling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2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cEd_PPT_LangLearn (1)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cEd_PPT_LL" id="{0BD8DACD-2374-431D-B25A-3FB95F9155E8}" vid="{E1827207-D1BA-4989-892B-AE6074702E85}"/>
    </a:ext>
  </a:extLst>
</a:theme>
</file>

<file path=ppt/theme/theme2.xml><?xml version="1.0" encoding="utf-8"?>
<a:theme xmlns:a="http://schemas.openxmlformats.org/drawingml/2006/main" name="MacEd_PPT_template_LL_1.1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cEd_PPT_LL" id="{0BD8DACD-2374-431D-B25A-3FB95F9155E8}" vid="{E1827207-D1BA-4989-892B-AE6074702E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MacEd_PPT_LangLearn (1)</Template>
  <TotalTime>2318</TotalTime>
  <Words>1729</Words>
  <Application>Microsoft Macintosh PowerPoint</Application>
  <PresentationFormat>Custom</PresentationFormat>
  <Paragraphs>206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MacEd_PPT_LangLearn (1)</vt:lpstr>
      <vt:lpstr>MacEd_PPT_template_LL_1.1</vt:lpstr>
      <vt:lpstr>PowerPoint Presentation</vt:lpstr>
      <vt:lpstr>Norwich – where is it?</vt:lpstr>
      <vt:lpstr>Getting to know you</vt:lpstr>
      <vt:lpstr>How do you define motivation?</vt:lpstr>
      <vt:lpstr>My own definition:</vt:lpstr>
      <vt:lpstr>Motivation involves: </vt:lpstr>
      <vt:lpstr>What’s a motivating lesson for you? What are the ingredients?</vt:lpstr>
      <vt:lpstr>PowerPoint Presentation</vt:lpstr>
      <vt:lpstr>Some motivating tasks </vt:lpstr>
      <vt:lpstr>WhatsApp</vt:lpstr>
      <vt:lpstr>PowerPoint Presentation</vt:lpstr>
      <vt:lpstr>PowerPoint Presentation</vt:lpstr>
      <vt:lpstr>PowerPoint Presentation</vt:lpstr>
      <vt:lpstr>PowerPoint Presentation</vt:lpstr>
      <vt:lpstr>Discuss these three questions with your partners:</vt:lpstr>
      <vt:lpstr>What is learner autonomy?</vt:lpstr>
      <vt:lpstr>Why would students want to be in control of their own learning?</vt:lpstr>
      <vt:lpstr>What are the advantages of learner autonomy?</vt:lpstr>
      <vt:lpstr>Myth or reality?</vt:lpstr>
      <vt:lpstr>Helping learners analyse their specific language needs</vt:lpstr>
      <vt:lpstr>Autonomy and study skills</vt:lpstr>
      <vt:lpstr>Vocabulary </vt:lpstr>
      <vt:lpstr>Reading</vt:lpstr>
      <vt:lpstr>Listening</vt:lpstr>
      <vt:lpstr>Speaking</vt:lpstr>
      <vt:lpstr>Writing</vt:lpstr>
      <vt:lpstr>Maria’s Correction code </vt:lpstr>
      <vt:lpstr>PowerPoint Presentation</vt:lpstr>
      <vt:lpstr>References </vt:lpstr>
      <vt:lpstr>PowerPoint Presentation</vt:lpstr>
    </vt:vector>
  </TitlesOfParts>
  <Company>Macmillan Publishing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Jennings, Alison</dc:creator>
  <cp:lastModifiedBy>Maria Heron</cp:lastModifiedBy>
  <cp:revision>111</cp:revision>
  <cp:lastPrinted>2017-09-26T10:45:47Z</cp:lastPrinted>
  <dcterms:created xsi:type="dcterms:W3CDTF">2014-06-23T14:23:54Z</dcterms:created>
  <dcterms:modified xsi:type="dcterms:W3CDTF">2017-10-19T18:22:51Z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mike.riley@macmillan.com</vt:lpwstr>
  </property>
  <property fmtid="{D5CDD505-2E9C-101B-9397-08002B2CF9AE}" pid="3" name="Offisync_UniqueId">
    <vt:lpwstr>64137</vt:lpwstr>
  </property>
  <property fmtid="{D5CDD505-2E9C-101B-9397-08002B2CF9AE}" pid="4" name="Jive_VersionGuid">
    <vt:lpwstr>6e2b7233-4b52-4439-b8db-3b54091c3d60</vt:lpwstr>
  </property>
  <property fmtid="{D5CDD505-2E9C-101B-9397-08002B2CF9AE}" pid="5" name="Offisync_ServerID">
    <vt:lpwstr>0d673023-5242-4d13-a9d7-ca41728b752d</vt:lpwstr>
  </property>
  <property fmtid="{D5CDD505-2E9C-101B-9397-08002B2CF9AE}" pid="6" name="Offisync_ProviderInitializationData">
    <vt:lpwstr>https://hive.springernature.com</vt:lpwstr>
  </property>
  <property fmtid="{D5CDD505-2E9C-101B-9397-08002B2CF9AE}" pid="7" name="Offisync_UpdateToken">
    <vt:lpwstr>1</vt:lpwstr>
  </property>
</Properties>
</file>